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74" r:id="rId10"/>
    <p:sldId id="265" r:id="rId11"/>
    <p:sldId id="271" r:id="rId12"/>
    <p:sldId id="275" r:id="rId13"/>
    <p:sldId id="266" r:id="rId14"/>
    <p:sldId id="272" r:id="rId15"/>
    <p:sldId id="276" r:id="rId16"/>
    <p:sldId id="273" r:id="rId17"/>
    <p:sldId id="268" r:id="rId18"/>
  </p:sldIdLst>
  <p:sldSz cx="18288000" cy="10287000"/>
  <p:notesSz cx="6858000" cy="9144000"/>
  <p:embeddedFontLst>
    <p:embeddedFont>
      <p:font typeface="Open Sans Extra Bold" panose="020B0604020202020204" charset="0"/>
      <p:regular r:id="rId19"/>
      <p:bold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Poppins Bold" panose="00000800000000000000" charset="0"/>
      <p:regular r:id="rId25"/>
      <p:bold r:id="rId26"/>
    </p:embeddedFont>
    <p:embeddedFont>
      <p:font typeface="Prompt" panose="00000500000000000000" pitchFamily="2" charset="-34"/>
      <p:regular r:id="rId27"/>
      <p:bold r:id="rId28"/>
      <p:italic r:id="rId29"/>
      <p:boldItalic r:id="rId30"/>
    </p:embeddedFont>
    <p:embeddedFont>
      <p:font typeface="Prompt Bold" panose="00000800000000000000" charset="-34"/>
      <p:regular r:id="rId31"/>
      <p:bold r:id="rId32"/>
    </p:embeddedFont>
    <p:embeddedFont>
      <p:font typeface="TH SarabunPSK" panose="020B0500040200020003" pitchFamily="34" charset="-34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6802863657" initials="" lastIdx="1" clrIdx="0">
    <p:extLst>
      <p:ext uri="{19B8F6BF-5375-455C-9EA6-DF929625EA0E}">
        <p15:presenceInfo xmlns:p15="http://schemas.microsoft.com/office/powerpoint/2012/main" userId="1c2ee2cdf215f5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E63"/>
    <a:srgbClr val="01A9F5"/>
    <a:srgbClr val="0000FF"/>
    <a:srgbClr val="051D40"/>
    <a:srgbClr val="307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48" autoAdjust="0"/>
  </p:normalViewPr>
  <p:slideViewPr>
    <p:cSldViewPr>
      <p:cViewPr varScale="1">
        <p:scale>
          <a:sx n="52" d="100"/>
          <a:sy n="52" d="100"/>
        </p:scale>
        <p:origin x="85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6553608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1331" y="1157190"/>
            <a:ext cx="8015383" cy="155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39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145DA0"/>
                </a:solidFill>
                <a:latin typeface="San serif"/>
              </a:rPr>
              <a:t>H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ire</a:t>
            </a:r>
            <a:r>
              <a:rPr lang="en-US" sz="9000" dirty="0" err="1">
                <a:solidFill>
                  <a:srgbClr val="145DA0"/>
                </a:solidFill>
                <a:latin typeface="San serif"/>
              </a:rPr>
              <a:t>T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hec</a:t>
            </a:r>
            <a:endParaRPr lang="en-US" sz="9000" dirty="0">
              <a:solidFill>
                <a:srgbClr val="051D40"/>
              </a:solidFill>
              <a:latin typeface="San serif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88809" y="2786360"/>
            <a:ext cx="10058400" cy="3790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60" dirty="0">
                <a:solidFill>
                  <a:srgbClr val="5B98BA"/>
                </a:solidFill>
                <a:latin typeface="San serif"/>
              </a:rPr>
              <a:t>by</a:t>
            </a:r>
          </a:p>
          <a:p>
            <a:pPr algn="just"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Komson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Janluang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650510601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Chananchida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Pratoom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60510659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Peerawit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Phongpuan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650510673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Worapol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Baipakdee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650510680 group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DD4FF5C-7F77-A30B-AEF0-66D43FA1FC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85"/>
          <a:stretch/>
        </p:blipFill>
        <p:spPr>
          <a:xfrm>
            <a:off x="0" y="0"/>
            <a:ext cx="5867400" cy="1031481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685800" y="1714499"/>
            <a:ext cx="7274438" cy="2526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Database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 </a:t>
            </a:r>
          </a:p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Schema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BA0F5AA-8359-B19D-571D-418D3E818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57249"/>
            <a:ext cx="12034270" cy="86003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7167-C7E7-1E54-6DF3-F0884C7F0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Freeform 15">
            <a:extLst>
              <a:ext uri="{FF2B5EF4-FFF2-40B4-BE49-F238E27FC236}">
                <a16:creationId xmlns:a16="http://schemas.microsoft.com/office/drawing/2014/main" id="{238D1FCF-75F1-9765-1F25-367DBE891FE6}"/>
              </a:ext>
            </a:extLst>
          </p:cNvPr>
          <p:cNvSpPr/>
          <p:nvPr/>
        </p:nvSpPr>
        <p:spPr>
          <a:xfrm>
            <a:off x="6815783" y="8824845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 sz="8800" dirty="0">
              <a:latin typeface="San serif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DCDDB2A-AB55-D842-F005-77AB8A4DB7D7}"/>
              </a:ext>
            </a:extLst>
          </p:cNvPr>
          <p:cNvSpPr/>
          <p:nvPr/>
        </p:nvSpPr>
        <p:spPr>
          <a:xfrm>
            <a:off x="753708" y="8561993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B83582F-2BDF-2A2C-1368-A706C3A02169}"/>
              </a:ext>
            </a:extLst>
          </p:cNvPr>
          <p:cNvSpPr/>
          <p:nvPr/>
        </p:nvSpPr>
        <p:spPr>
          <a:xfrm>
            <a:off x="12954000" y="5207220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 sz="8800" dirty="0">
              <a:latin typeface="San serif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538F550-32E4-54BD-9963-E93EDE2E6FC2}"/>
              </a:ext>
            </a:extLst>
          </p:cNvPr>
          <p:cNvSpPr txBox="1"/>
          <p:nvPr/>
        </p:nvSpPr>
        <p:spPr>
          <a:xfrm>
            <a:off x="4520333" y="745490"/>
            <a:ext cx="7696330" cy="990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1D40"/>
                </a:solidFill>
                <a:latin typeface="San serif"/>
              </a:rPr>
              <a:t>Web Frameworks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D5A086E0-6B90-97B7-B4D8-6819D0F0C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05E8D999-642E-752E-E8EF-8CA999210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2E5F0B-8ADF-F5BF-20EB-B5DEA9F385D2}"/>
              </a:ext>
            </a:extLst>
          </p:cNvPr>
          <p:cNvGrpSpPr/>
          <p:nvPr/>
        </p:nvGrpSpPr>
        <p:grpSpPr>
          <a:xfrm>
            <a:off x="6535961" y="2178888"/>
            <a:ext cx="4203375" cy="2941478"/>
            <a:chOff x="11271477" y="2921159"/>
            <a:chExt cx="4203375" cy="2831941"/>
          </a:xfrm>
        </p:grpSpPr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A9DB0E2B-08FA-19AC-1830-43056EFB2139}"/>
                </a:ext>
              </a:extLst>
            </p:cNvPr>
            <p:cNvGrpSpPr/>
            <p:nvPr/>
          </p:nvGrpSpPr>
          <p:grpSpPr>
            <a:xfrm>
              <a:off x="11271477" y="2921159"/>
              <a:ext cx="4203375" cy="2831941"/>
              <a:chOff x="0" y="0"/>
              <a:chExt cx="1416547" cy="2013207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8D238F7B-28DF-BAEF-D005-EF84C352AA66}"/>
                  </a:ext>
                </a:extLst>
              </p:cNvPr>
              <p:cNvSpPr/>
              <p:nvPr/>
            </p:nvSpPr>
            <p:spPr>
              <a:xfrm>
                <a:off x="0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99561A14-86C7-29D1-7DBA-F83A14410A8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41" name="รูปภาพ 40">
              <a:extLst>
                <a:ext uri="{FF2B5EF4-FFF2-40B4-BE49-F238E27FC236}">
                  <a16:creationId xmlns:a16="http://schemas.microsoft.com/office/drawing/2014/main" id="{90FF74FE-C4C4-177A-162D-F675474E7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5400" y="3346856"/>
              <a:ext cx="1483777" cy="1910925"/>
            </a:xfrm>
            <a:prstGeom prst="rect">
              <a:avLst/>
            </a:prstGeom>
          </p:spPr>
        </p:pic>
      </p:grpSp>
      <p:grpSp>
        <p:nvGrpSpPr>
          <p:cNvPr id="14" name="Group 6">
            <a:extLst>
              <a:ext uri="{FF2B5EF4-FFF2-40B4-BE49-F238E27FC236}">
                <a16:creationId xmlns:a16="http://schemas.microsoft.com/office/drawing/2014/main" id="{ABE7866F-D7FF-F469-D88C-D44B012A5569}"/>
              </a:ext>
            </a:extLst>
          </p:cNvPr>
          <p:cNvGrpSpPr/>
          <p:nvPr/>
        </p:nvGrpSpPr>
        <p:grpSpPr>
          <a:xfrm>
            <a:off x="580024" y="2974090"/>
            <a:ext cx="4203375" cy="5634233"/>
            <a:chOff x="0" y="-38100"/>
            <a:chExt cx="1416547" cy="2051307"/>
          </a:xfrm>
        </p:grpSpPr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2B8D691-0C03-C722-E095-1FCD9B25C213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4BB1B518-37F5-E254-9370-27167BB5BC62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6" name="TextBox 26">
            <a:extLst>
              <a:ext uri="{FF2B5EF4-FFF2-40B4-BE49-F238E27FC236}">
                <a16:creationId xmlns:a16="http://schemas.microsoft.com/office/drawing/2014/main" id="{40A536F2-98BC-047D-90F9-A2E51A80A9CA}"/>
              </a:ext>
            </a:extLst>
          </p:cNvPr>
          <p:cNvSpPr txBox="1"/>
          <p:nvPr/>
        </p:nvSpPr>
        <p:spPr>
          <a:xfrm>
            <a:off x="575652" y="729271"/>
            <a:ext cx="4203375" cy="2067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1D40"/>
                </a:solidFill>
                <a:latin typeface="San serif"/>
              </a:rPr>
              <a:t>Programming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1D40"/>
                </a:solidFill>
                <a:latin typeface="San serif"/>
              </a:rPr>
              <a:t>Language</a:t>
            </a:r>
          </a:p>
        </p:txBody>
      </p:sp>
      <p:sp>
        <p:nvSpPr>
          <p:cNvPr id="47" name="AutoShape 9">
            <a:extLst>
              <a:ext uri="{FF2B5EF4-FFF2-40B4-BE49-F238E27FC236}">
                <a16:creationId xmlns:a16="http://schemas.microsoft.com/office/drawing/2014/main" id="{2F1742BC-3A1C-E6B2-1C12-5D3E54CECCC5}"/>
              </a:ext>
            </a:extLst>
          </p:cNvPr>
          <p:cNvSpPr/>
          <p:nvPr/>
        </p:nvSpPr>
        <p:spPr>
          <a:xfrm>
            <a:off x="629022" y="5799105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27">
            <a:extLst>
              <a:ext uri="{FF2B5EF4-FFF2-40B4-BE49-F238E27FC236}">
                <a16:creationId xmlns:a16="http://schemas.microsoft.com/office/drawing/2014/main" id="{55B99214-AD1C-F0AA-7326-E0CB7EDF5464}"/>
              </a:ext>
            </a:extLst>
          </p:cNvPr>
          <p:cNvSpPr txBox="1"/>
          <p:nvPr/>
        </p:nvSpPr>
        <p:spPr>
          <a:xfrm>
            <a:off x="960714" y="3212135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Python</a:t>
            </a:r>
          </a:p>
        </p:txBody>
      </p:sp>
      <p:sp>
        <p:nvSpPr>
          <p:cNvPr id="49" name="TextBox 27">
            <a:extLst>
              <a:ext uri="{FF2B5EF4-FFF2-40B4-BE49-F238E27FC236}">
                <a16:creationId xmlns:a16="http://schemas.microsoft.com/office/drawing/2014/main" id="{D86AD388-79E3-AA4E-BB27-6724C8E35023}"/>
              </a:ext>
            </a:extLst>
          </p:cNvPr>
          <p:cNvSpPr txBox="1"/>
          <p:nvPr/>
        </p:nvSpPr>
        <p:spPr>
          <a:xfrm>
            <a:off x="936215" y="5926518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Javascript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2052" name="Picture 4" descr="Python (programming language) - Wikipedia">
            <a:extLst>
              <a:ext uri="{FF2B5EF4-FFF2-40B4-BE49-F238E27FC236}">
                <a16:creationId xmlns:a16="http://schemas.microsoft.com/office/drawing/2014/main" id="{645F4C73-8D8D-9D1B-3E45-2977EA456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636" y="3864878"/>
            <a:ext cx="1807146" cy="198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616 Javascript Icons - Free in SVG, PNG, ICO - IconScout">
            <a:extLst>
              <a:ext uri="{FF2B5EF4-FFF2-40B4-BE49-F238E27FC236}">
                <a16:creationId xmlns:a16="http://schemas.microsoft.com/office/drawing/2014/main" id="{66E543BB-F9C4-A317-FBFA-EEF1D956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192" y="6534769"/>
            <a:ext cx="1943036" cy="1943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26">
            <a:extLst>
              <a:ext uri="{FF2B5EF4-FFF2-40B4-BE49-F238E27FC236}">
                <a16:creationId xmlns:a16="http://schemas.microsoft.com/office/drawing/2014/main" id="{81F40A94-D8FC-6F0E-8F22-01DCF3600488}"/>
              </a:ext>
            </a:extLst>
          </p:cNvPr>
          <p:cNvSpPr txBox="1"/>
          <p:nvPr/>
        </p:nvSpPr>
        <p:spPr>
          <a:xfrm>
            <a:off x="5394082" y="5604807"/>
            <a:ext cx="8083840" cy="939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4000" b="1" i="0" dirty="0">
                <a:effectLst/>
                <a:latin typeface="arial" panose="020B0604020202020204" pitchFamily="34" charset="0"/>
              </a:rPr>
              <a:t>database management system</a:t>
            </a:r>
            <a:endParaRPr lang="en-US" sz="4000" b="1" dirty="0">
              <a:latin typeface="San serif"/>
            </a:endParaRPr>
          </a:p>
        </p:txBody>
      </p:sp>
      <p:pic>
        <p:nvPicPr>
          <p:cNvPr id="2056" name="Picture 8" descr="PostgreSQL vs SQL Server: 16 Critical Differences">
            <a:extLst>
              <a:ext uri="{FF2B5EF4-FFF2-40B4-BE49-F238E27FC236}">
                <a16:creationId xmlns:a16="http://schemas.microsoft.com/office/drawing/2014/main" id="{0039DF1F-0BE8-46F9-1120-865F0F17B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4" t="21153" r="14191" b="28751"/>
          <a:stretch/>
        </p:blipFill>
        <p:spPr bwMode="auto">
          <a:xfrm>
            <a:off x="6146140" y="6747268"/>
            <a:ext cx="5493665" cy="2154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16">
            <a:extLst>
              <a:ext uri="{FF2B5EF4-FFF2-40B4-BE49-F238E27FC236}">
                <a16:creationId xmlns:a16="http://schemas.microsoft.com/office/drawing/2014/main" id="{656FE95D-78E7-0D6F-3BD9-D0F9A36B08C9}"/>
              </a:ext>
            </a:extLst>
          </p:cNvPr>
          <p:cNvGrpSpPr/>
          <p:nvPr/>
        </p:nvGrpSpPr>
        <p:grpSpPr>
          <a:xfrm>
            <a:off x="12873437" y="2116415"/>
            <a:ext cx="4203375" cy="3156004"/>
            <a:chOff x="0" y="0"/>
            <a:chExt cx="1416547" cy="2013207"/>
          </a:xfrm>
        </p:grpSpPr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1C52B700-408F-255E-EF08-3E72BB4A18B8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70E5F161-B882-BA36-9DA3-85223E66A47B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22">
            <a:extLst>
              <a:ext uri="{FF2B5EF4-FFF2-40B4-BE49-F238E27FC236}">
                <a16:creationId xmlns:a16="http://schemas.microsoft.com/office/drawing/2014/main" id="{980747F6-E5C4-5E3D-2A78-B58554811402}"/>
              </a:ext>
            </a:extLst>
          </p:cNvPr>
          <p:cNvGrpSpPr/>
          <p:nvPr/>
        </p:nvGrpSpPr>
        <p:grpSpPr>
          <a:xfrm>
            <a:off x="13827618" y="2813595"/>
            <a:ext cx="2295014" cy="1910924"/>
            <a:chOff x="0" y="0"/>
            <a:chExt cx="976170" cy="812800"/>
          </a:xfrm>
        </p:grpSpPr>
        <p:sp>
          <p:nvSpPr>
            <p:cNvPr id="10" name="Freeform 23">
              <a:extLst>
                <a:ext uri="{FF2B5EF4-FFF2-40B4-BE49-F238E27FC236}">
                  <a16:creationId xmlns:a16="http://schemas.microsoft.com/office/drawing/2014/main" id="{29FEC5C5-B88D-7470-A281-7CDB0AB02038}"/>
                </a:ext>
              </a:extLst>
            </p:cNvPr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t="-2361" b="-84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1" name="TextBox 28">
            <a:extLst>
              <a:ext uri="{FF2B5EF4-FFF2-40B4-BE49-F238E27FC236}">
                <a16:creationId xmlns:a16="http://schemas.microsoft.com/office/drawing/2014/main" id="{D77CB051-FFB3-13D7-774E-4251A4DFCB29}"/>
              </a:ext>
            </a:extLst>
          </p:cNvPr>
          <p:cNvSpPr txBox="1"/>
          <p:nvPr/>
        </p:nvSpPr>
        <p:spPr>
          <a:xfrm>
            <a:off x="13229630" y="2207226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Docker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CD4B5854-7ED9-5A5B-2967-01F111933F5C}"/>
              </a:ext>
            </a:extLst>
          </p:cNvPr>
          <p:cNvSpPr txBox="1"/>
          <p:nvPr/>
        </p:nvSpPr>
        <p:spPr>
          <a:xfrm>
            <a:off x="10439400" y="710677"/>
            <a:ext cx="8666821" cy="990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5400" b="1" dirty="0">
                <a:solidFill>
                  <a:srgbClr val="051D40"/>
                </a:solidFill>
                <a:latin typeface="San serif"/>
              </a:rPr>
              <a:t>Engine</a:t>
            </a: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4FCA19B1-B941-2547-4925-0875B2F0AED4}"/>
              </a:ext>
            </a:extLst>
          </p:cNvPr>
          <p:cNvSpPr/>
          <p:nvPr/>
        </p:nvSpPr>
        <p:spPr>
          <a:xfrm>
            <a:off x="6535961" y="5071293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81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6297760" y="3031597"/>
            <a:ext cx="3092361" cy="490005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6288258" y="626466"/>
            <a:ext cx="3128833" cy="2527140"/>
            <a:chOff x="0" y="0"/>
            <a:chExt cx="1416547" cy="20132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30" name="Picture 6" descr="Figma - Free logo icons">
            <a:extLst>
              <a:ext uri="{FF2B5EF4-FFF2-40B4-BE49-F238E27FC236}">
                <a16:creationId xmlns:a16="http://schemas.microsoft.com/office/drawing/2014/main" id="{0E206DCC-F3C4-E848-88AD-4930A814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35" y="1560220"/>
            <a:ext cx="1379751" cy="13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28">
            <a:extLst>
              <a:ext uri="{FF2B5EF4-FFF2-40B4-BE49-F238E27FC236}">
                <a16:creationId xmlns:a16="http://schemas.microsoft.com/office/drawing/2014/main" id="{620509DE-9690-4010-8AFD-EEF070EF9D34}"/>
              </a:ext>
            </a:extLst>
          </p:cNvPr>
          <p:cNvSpPr txBox="1"/>
          <p:nvPr/>
        </p:nvSpPr>
        <p:spPr>
          <a:xfrm>
            <a:off x="6561429" y="835430"/>
            <a:ext cx="2598561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Figma</a:t>
            </a: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373090BE-958F-0E3B-ECD5-85ACBC2F31D8}"/>
              </a:ext>
            </a:extLst>
          </p:cNvPr>
          <p:cNvSpPr txBox="1"/>
          <p:nvPr/>
        </p:nvSpPr>
        <p:spPr>
          <a:xfrm>
            <a:off x="-457200" y="1383393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199E4-8B62-EB21-63A8-ED1774BD9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8" y="3775265"/>
            <a:ext cx="16494245" cy="5980267"/>
          </a:xfrm>
          <a:prstGeom prst="rect">
            <a:avLst/>
          </a:prstGeom>
        </p:spPr>
      </p:pic>
      <p:grpSp>
        <p:nvGrpSpPr>
          <p:cNvPr id="10" name="Group 2">
            <a:extLst>
              <a:ext uri="{FF2B5EF4-FFF2-40B4-BE49-F238E27FC236}">
                <a16:creationId xmlns:a16="http://schemas.microsoft.com/office/drawing/2014/main" id="{866AA979-5A84-5192-A120-83FC11AABA22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4641E365-E83B-0449-A271-1952C2C857F5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4">
              <a:extLst>
                <a:ext uri="{FF2B5EF4-FFF2-40B4-BE49-F238E27FC236}">
                  <a16:creationId xmlns:a16="http://schemas.microsoft.com/office/drawing/2014/main" id="{D854A903-2409-334D-8F92-907464918914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F5CC5B8-42B3-DF47-E6DF-4E2C7F5F2A81}"/>
              </a:ext>
            </a:extLst>
          </p:cNvPr>
          <p:cNvSpPr txBox="1"/>
          <p:nvPr/>
        </p:nvSpPr>
        <p:spPr>
          <a:xfrm>
            <a:off x="10662805" y="1524200"/>
            <a:ext cx="43485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800" b="1" dirty="0"/>
              <a:t>ใช้ในการออกแบบ</a:t>
            </a:r>
            <a:r>
              <a:rPr lang="en-US" sz="4800" b="1" dirty="0"/>
              <a:t> UI</a:t>
            </a:r>
          </a:p>
        </p:txBody>
      </p:sp>
    </p:spTree>
    <p:extLst>
      <p:ext uri="{BB962C8B-B14F-4D97-AF65-F5344CB8AC3E}">
        <p14:creationId xmlns:p14="http://schemas.microsoft.com/office/powerpoint/2010/main" val="348120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10">
            <a:extLst>
              <a:ext uri="{FF2B5EF4-FFF2-40B4-BE49-F238E27FC236}">
                <a16:creationId xmlns:a16="http://schemas.microsoft.com/office/drawing/2014/main" id="{44996033-719B-AE14-89DF-D5585170D2AE}"/>
              </a:ext>
            </a:extLst>
          </p:cNvPr>
          <p:cNvSpPr/>
          <p:nvPr/>
        </p:nvSpPr>
        <p:spPr>
          <a:xfrm>
            <a:off x="11646769" y="8375819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62000" y="8343900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737221" y="2599061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762000" y="5605044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531171" y="8343900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535933" y="2599061"/>
            <a:ext cx="4203375" cy="5973865"/>
            <a:chOff x="0" y="0"/>
            <a:chExt cx="1416547" cy="20132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178076" y="941631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Tools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92672" y="2698087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VS Code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89F350E9-6FA0-7767-B1D0-EB09F128A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AF9502B2-226D-E697-0417-073D68FC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A11E344-3E7C-B49F-1A35-631335FFC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873047A6-53AC-66B4-83FC-844D7174B317}"/>
              </a:ext>
            </a:extLst>
          </p:cNvPr>
          <p:cNvSpPr txBox="1"/>
          <p:nvPr/>
        </p:nvSpPr>
        <p:spPr>
          <a:xfrm>
            <a:off x="5892124" y="2787296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WriteMaps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2BE8C0A-FC93-3DAA-FB10-6B2496D478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0" t="6140" r="10079" b="12804"/>
          <a:stretch/>
        </p:blipFill>
        <p:spPr bwMode="auto">
          <a:xfrm>
            <a:off x="6588673" y="6089860"/>
            <a:ext cx="2145358" cy="21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utoShape 9">
            <a:extLst>
              <a:ext uri="{FF2B5EF4-FFF2-40B4-BE49-F238E27FC236}">
                <a16:creationId xmlns:a16="http://schemas.microsoft.com/office/drawing/2014/main" id="{45E83EC2-CC1D-C01C-D20D-2D32C574B4E4}"/>
              </a:ext>
            </a:extLst>
          </p:cNvPr>
          <p:cNvSpPr/>
          <p:nvPr/>
        </p:nvSpPr>
        <p:spPr>
          <a:xfrm>
            <a:off x="5584931" y="5603682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TextBox 28">
            <a:extLst>
              <a:ext uri="{FF2B5EF4-FFF2-40B4-BE49-F238E27FC236}">
                <a16:creationId xmlns:a16="http://schemas.microsoft.com/office/drawing/2014/main" id="{DE5B3B50-6ADE-0B68-F6CA-90D639B58FD6}"/>
              </a:ext>
            </a:extLst>
          </p:cNvPr>
          <p:cNvSpPr txBox="1"/>
          <p:nvPr/>
        </p:nvSpPr>
        <p:spPr>
          <a:xfrm>
            <a:off x="1139202" y="577756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Creately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pic>
        <p:nvPicPr>
          <p:cNvPr id="1028" name="Picture 4" descr="Creately | Visual Collaboration &amp; Diagramming Platform">
            <a:extLst>
              <a:ext uri="{FF2B5EF4-FFF2-40B4-BE49-F238E27FC236}">
                <a16:creationId xmlns:a16="http://schemas.microsoft.com/office/drawing/2014/main" id="{3C8EA6E5-6C1E-E668-7053-92032100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135" y="6154032"/>
            <a:ext cx="3794063" cy="198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9673C27-959D-1522-08E9-9922CA9446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751" y="3743631"/>
            <a:ext cx="3679216" cy="1136768"/>
          </a:xfrm>
          <a:prstGeom prst="rect">
            <a:avLst/>
          </a:prstGeom>
        </p:spPr>
      </p:pic>
      <p:sp>
        <p:nvSpPr>
          <p:cNvPr id="42" name="TextBox 28">
            <a:extLst>
              <a:ext uri="{FF2B5EF4-FFF2-40B4-BE49-F238E27FC236}">
                <a16:creationId xmlns:a16="http://schemas.microsoft.com/office/drawing/2014/main" id="{2159DE6A-A364-3126-31A5-6148FD907CDB}"/>
              </a:ext>
            </a:extLst>
          </p:cNvPr>
          <p:cNvSpPr txBox="1"/>
          <p:nvPr/>
        </p:nvSpPr>
        <p:spPr>
          <a:xfrm>
            <a:off x="5915857" y="5839096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Lucid Chart</a:t>
            </a:r>
          </a:p>
        </p:txBody>
      </p:sp>
      <p:sp>
        <p:nvSpPr>
          <p:cNvPr id="19" name="AutoShape 2" descr="File:VS Codelogo">
            <a:extLst>
              <a:ext uri="{FF2B5EF4-FFF2-40B4-BE49-F238E27FC236}">
                <a16:creationId xmlns:a16="http://schemas.microsoft.com/office/drawing/2014/main" id="{054FD485-6193-B353-55D4-E49F8D807A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56277" y="51238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DB6E5930-A580-147E-BCAD-48CFCD810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440" y="3208869"/>
            <a:ext cx="2961059" cy="2115042"/>
          </a:xfrm>
          <a:prstGeom prst="rect">
            <a:avLst/>
          </a:prstGeom>
        </p:spPr>
      </p:pic>
      <p:sp>
        <p:nvSpPr>
          <p:cNvPr id="24" name="TextBox 26">
            <a:extLst>
              <a:ext uri="{FF2B5EF4-FFF2-40B4-BE49-F238E27FC236}">
                <a16:creationId xmlns:a16="http://schemas.microsoft.com/office/drawing/2014/main" id="{134ECBCF-DFE6-37AF-4291-CDEA5D06D26C}"/>
              </a:ext>
            </a:extLst>
          </p:cNvPr>
          <p:cNvSpPr txBox="1"/>
          <p:nvPr/>
        </p:nvSpPr>
        <p:spPr>
          <a:xfrm>
            <a:off x="9975416" y="1012478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Version control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AA699C16-12A9-2A3B-21FF-D0EF78E23758}"/>
              </a:ext>
            </a:extLst>
          </p:cNvPr>
          <p:cNvGrpSpPr/>
          <p:nvPr/>
        </p:nvGrpSpPr>
        <p:grpSpPr>
          <a:xfrm>
            <a:off x="11681423" y="2595696"/>
            <a:ext cx="4203375" cy="5973865"/>
            <a:chOff x="0" y="0"/>
            <a:chExt cx="1416547" cy="2013207"/>
          </a:xfrm>
        </p:grpSpPr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C91CD73-2744-E02D-33F5-CFF69026474E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3">
              <a:extLst>
                <a:ext uri="{FF2B5EF4-FFF2-40B4-BE49-F238E27FC236}">
                  <a16:creationId xmlns:a16="http://schemas.microsoft.com/office/drawing/2014/main" id="{6DB15994-4F43-464C-FE21-74BCD3395F78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AutoShape 9">
            <a:extLst>
              <a:ext uri="{FF2B5EF4-FFF2-40B4-BE49-F238E27FC236}">
                <a16:creationId xmlns:a16="http://schemas.microsoft.com/office/drawing/2014/main" id="{181898D6-32CC-CD50-6196-C49CA39D516B}"/>
              </a:ext>
            </a:extLst>
          </p:cNvPr>
          <p:cNvSpPr/>
          <p:nvPr/>
        </p:nvSpPr>
        <p:spPr>
          <a:xfrm>
            <a:off x="11681423" y="5603682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5" name="TextBox 28">
            <a:extLst>
              <a:ext uri="{FF2B5EF4-FFF2-40B4-BE49-F238E27FC236}">
                <a16:creationId xmlns:a16="http://schemas.microsoft.com/office/drawing/2014/main" id="{59EDB959-752F-D8C6-2F13-06953233758F}"/>
              </a:ext>
            </a:extLst>
          </p:cNvPr>
          <p:cNvSpPr txBox="1"/>
          <p:nvPr/>
        </p:nvSpPr>
        <p:spPr>
          <a:xfrm>
            <a:off x="12013115" y="2761541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Git</a:t>
            </a:r>
          </a:p>
        </p:txBody>
      </p:sp>
      <p:pic>
        <p:nvPicPr>
          <p:cNvPr id="36" name="Picture 4" descr="Github Logo - Free social media icons">
            <a:extLst>
              <a:ext uri="{FF2B5EF4-FFF2-40B4-BE49-F238E27FC236}">
                <a16:creationId xmlns:a16="http://schemas.microsoft.com/office/drawing/2014/main" id="{3619D397-9C2E-5D79-C9A0-E71D5A4CB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8710" y="6339233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 descr="Git · GitHub">
            <a:extLst>
              <a:ext uri="{FF2B5EF4-FFF2-40B4-BE49-F238E27FC236}">
                <a16:creationId xmlns:a16="http://schemas.microsoft.com/office/drawing/2014/main" id="{57CF9FC8-6F60-ACE4-EDF6-768136D12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605" y="3549442"/>
            <a:ext cx="1686465" cy="1686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28">
            <a:extLst>
              <a:ext uri="{FF2B5EF4-FFF2-40B4-BE49-F238E27FC236}">
                <a16:creationId xmlns:a16="http://schemas.microsoft.com/office/drawing/2014/main" id="{B88632C8-34AC-C19E-6AA1-6763B6A52578}"/>
              </a:ext>
            </a:extLst>
          </p:cNvPr>
          <p:cNvSpPr txBox="1"/>
          <p:nvPr/>
        </p:nvSpPr>
        <p:spPr>
          <a:xfrm>
            <a:off x="12013114" y="5788608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 err="1">
                <a:solidFill>
                  <a:srgbClr val="145DA0"/>
                </a:solidFill>
                <a:latin typeface="San serif"/>
              </a:rPr>
              <a:t>Github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840A9-AC7E-07B9-2A80-EDBDF6B6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15">
            <a:extLst>
              <a:ext uri="{FF2B5EF4-FFF2-40B4-BE49-F238E27FC236}">
                <a16:creationId xmlns:a16="http://schemas.microsoft.com/office/drawing/2014/main" id="{F181C898-8C67-690C-6C05-0BEA9116F5C5}"/>
              </a:ext>
            </a:extLst>
          </p:cNvPr>
          <p:cNvSpPr/>
          <p:nvPr/>
        </p:nvSpPr>
        <p:spPr>
          <a:xfrm>
            <a:off x="9915503" y="8513065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8538F4D-B7FB-A8A4-455F-E71756EB31F2}"/>
              </a:ext>
            </a:extLst>
          </p:cNvPr>
          <p:cNvSpPr txBox="1"/>
          <p:nvPr/>
        </p:nvSpPr>
        <p:spPr>
          <a:xfrm>
            <a:off x="5115389" y="917105"/>
            <a:ext cx="8666821" cy="111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Libraries and API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9ED1341-A488-7057-1AB3-421515096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57E17E79-CA97-1364-017C-3D43A1328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B0D54CE6-E505-0845-63CC-CEEE3A2D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9" name="TextBox 4">
            <a:extLst>
              <a:ext uri="{FF2B5EF4-FFF2-40B4-BE49-F238E27FC236}">
                <a16:creationId xmlns:a16="http://schemas.microsoft.com/office/drawing/2014/main" id="{C296B59C-3F71-2594-CDFA-F819A97E8497}"/>
              </a:ext>
            </a:extLst>
          </p:cNvPr>
          <p:cNvSpPr txBox="1"/>
          <p:nvPr/>
        </p:nvSpPr>
        <p:spPr>
          <a:xfrm>
            <a:off x="247242" y="106233"/>
            <a:ext cx="17793515" cy="993847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882E32F-3138-705E-0BC9-88BB76BA8A32}"/>
              </a:ext>
            </a:extLst>
          </p:cNvPr>
          <p:cNvGrpSpPr/>
          <p:nvPr/>
        </p:nvGrpSpPr>
        <p:grpSpPr>
          <a:xfrm>
            <a:off x="9800132" y="2426145"/>
            <a:ext cx="4292274" cy="6086920"/>
            <a:chOff x="6657539" y="2320964"/>
            <a:chExt cx="4292274" cy="6086920"/>
          </a:xfrm>
        </p:grpSpPr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23472625-1E2F-7D3F-AB10-C5AC1A809238}"/>
                </a:ext>
              </a:extLst>
            </p:cNvPr>
            <p:cNvGrpSpPr/>
            <p:nvPr/>
          </p:nvGrpSpPr>
          <p:grpSpPr>
            <a:xfrm>
              <a:off x="6657539" y="2320964"/>
              <a:ext cx="4292274" cy="6086920"/>
              <a:chOff x="0" y="-38100"/>
              <a:chExt cx="1446506" cy="2051307"/>
            </a:xfrm>
          </p:grpSpPr>
          <p:sp>
            <p:nvSpPr>
              <p:cNvPr id="13" name="Freeform 7">
                <a:extLst>
                  <a:ext uri="{FF2B5EF4-FFF2-40B4-BE49-F238E27FC236}">
                    <a16:creationId xmlns:a16="http://schemas.microsoft.com/office/drawing/2014/main" id="{A2C78989-854D-2AA4-7A8A-7C277B58976C}"/>
                  </a:ext>
                </a:extLst>
              </p:cNvPr>
              <p:cNvSpPr/>
              <p:nvPr/>
            </p:nvSpPr>
            <p:spPr>
              <a:xfrm>
                <a:off x="29959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th-TH" dirty="0"/>
              </a:p>
            </p:txBody>
          </p:sp>
          <p:sp>
            <p:nvSpPr>
              <p:cNvPr id="20" name="TextBox 8">
                <a:extLst>
                  <a:ext uri="{FF2B5EF4-FFF2-40B4-BE49-F238E27FC236}">
                    <a16:creationId xmlns:a16="http://schemas.microsoft.com/office/drawing/2014/main" id="{CBEB4047-617D-0305-0E48-0F12FBFEF24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pic>
          <p:nvPicPr>
            <p:cNvPr id="43" name="รูปภาพ 42">
              <a:extLst>
                <a:ext uri="{FF2B5EF4-FFF2-40B4-BE49-F238E27FC236}">
                  <a16:creationId xmlns:a16="http://schemas.microsoft.com/office/drawing/2014/main" id="{4271F7C7-1B8A-942A-E226-F08EF3491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4729" y="3077570"/>
              <a:ext cx="2143125" cy="2143125"/>
            </a:xfrm>
            <a:prstGeom prst="rect">
              <a:avLst/>
            </a:prstGeom>
          </p:spPr>
        </p:pic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8334A80C-7B58-5C5D-0F23-CBCA0AEEFDE8}"/>
                </a:ext>
              </a:extLst>
            </p:cNvPr>
            <p:cNvSpPr txBox="1"/>
            <p:nvPr/>
          </p:nvSpPr>
          <p:spPr>
            <a:xfrm>
              <a:off x="7038231" y="2548338"/>
              <a:ext cx="3490991" cy="5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endParaRPr lang="en-US" sz="3500" b="1" dirty="0">
                <a:solidFill>
                  <a:srgbClr val="145DA0"/>
                </a:solidFill>
                <a:latin typeface="San serif"/>
              </a:endParaRPr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703E7703-6ED7-5823-C442-25AC291ADA16}"/>
                </a:ext>
              </a:extLst>
            </p:cNvPr>
            <p:cNvSpPr/>
            <p:nvPr/>
          </p:nvSpPr>
          <p:spPr>
            <a:xfrm>
              <a:off x="6780568" y="5420952"/>
              <a:ext cx="4154377" cy="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8B9B376-4A06-CE49-2389-CA2339581E7E}"/>
                </a:ext>
              </a:extLst>
            </p:cNvPr>
            <p:cNvSpPr txBox="1"/>
            <p:nvPr/>
          </p:nvSpPr>
          <p:spPr>
            <a:xfrm>
              <a:off x="7001931" y="6127605"/>
              <a:ext cx="3490991" cy="553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endParaRPr lang="en-US" sz="3600" b="1" i="0" dirty="0">
                <a:solidFill>
                  <a:schemeClr val="accent1">
                    <a:lumMod val="75000"/>
                  </a:schemeClr>
                </a:solidFill>
                <a:effectLst/>
                <a:latin typeface="Alkatra"/>
              </a:endParaRPr>
            </a:p>
          </p:txBody>
        </p:sp>
      </p:grpSp>
      <p:pic>
        <p:nvPicPr>
          <p:cNvPr id="40" name="รูปภาพ 11">
            <a:extLst>
              <a:ext uri="{FF2B5EF4-FFF2-40B4-BE49-F238E27FC236}">
                <a16:creationId xmlns:a16="http://schemas.microsoft.com/office/drawing/2014/main" id="{AB99E538-DDDF-3238-A6AF-4EB759D2BB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310" y="6060110"/>
            <a:ext cx="3787133" cy="2021147"/>
          </a:xfrm>
          <a:prstGeom prst="rect">
            <a:avLst/>
          </a:prstGeom>
        </p:spPr>
      </p:pic>
      <p:sp>
        <p:nvSpPr>
          <p:cNvPr id="42" name="TextBox 28">
            <a:extLst>
              <a:ext uri="{FF2B5EF4-FFF2-40B4-BE49-F238E27FC236}">
                <a16:creationId xmlns:a16="http://schemas.microsoft.com/office/drawing/2014/main" id="{AD7EB6F3-3642-FEA2-8780-1F45B38434D2}"/>
              </a:ext>
            </a:extLst>
          </p:cNvPr>
          <p:cNvSpPr txBox="1"/>
          <p:nvPr/>
        </p:nvSpPr>
        <p:spPr>
          <a:xfrm>
            <a:off x="10254855" y="5611370"/>
            <a:ext cx="3490991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Swiper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4EDDDC-94DF-99FF-FDE7-6151FB5C6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9" y="1654064"/>
            <a:ext cx="9662201" cy="759948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E4C7B0C-28A8-7601-7635-720304F2955E}"/>
              </a:ext>
            </a:extLst>
          </p:cNvPr>
          <p:cNvGrpSpPr/>
          <p:nvPr/>
        </p:nvGrpSpPr>
        <p:grpSpPr>
          <a:xfrm>
            <a:off x="13837382" y="2426145"/>
            <a:ext cx="4292274" cy="6086920"/>
            <a:chOff x="6657539" y="2320964"/>
            <a:chExt cx="4292274" cy="6086920"/>
          </a:xfrm>
        </p:grpSpPr>
        <p:grpSp>
          <p:nvGrpSpPr>
            <p:cNvPr id="3" name="Group 6">
              <a:extLst>
                <a:ext uri="{FF2B5EF4-FFF2-40B4-BE49-F238E27FC236}">
                  <a16:creationId xmlns:a16="http://schemas.microsoft.com/office/drawing/2014/main" id="{DB1C229C-3326-CEF9-8B51-AFE0B4769213}"/>
                </a:ext>
              </a:extLst>
            </p:cNvPr>
            <p:cNvGrpSpPr/>
            <p:nvPr/>
          </p:nvGrpSpPr>
          <p:grpSpPr>
            <a:xfrm>
              <a:off x="6657539" y="2320964"/>
              <a:ext cx="4292274" cy="6086920"/>
              <a:chOff x="0" y="-38100"/>
              <a:chExt cx="1446506" cy="2051307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AAFEC56-7905-FA6C-B3E6-726B02C09503}"/>
                  </a:ext>
                </a:extLst>
              </p:cNvPr>
              <p:cNvSpPr/>
              <p:nvPr/>
            </p:nvSpPr>
            <p:spPr>
              <a:xfrm>
                <a:off x="29959" y="0"/>
                <a:ext cx="1416547" cy="2013207"/>
              </a:xfrm>
              <a:custGeom>
                <a:avLst/>
                <a:gdLst/>
                <a:ahLst/>
                <a:cxnLst/>
                <a:rect l="l" t="t" r="r" b="b"/>
                <a:pathLst>
                  <a:path w="1416547" h="2013207">
                    <a:moveTo>
                      <a:pt x="46046" y="0"/>
                    </a:moveTo>
                    <a:lnTo>
                      <a:pt x="1370502" y="0"/>
                    </a:lnTo>
                    <a:cubicBezTo>
                      <a:pt x="1382714" y="0"/>
                      <a:pt x="1394426" y="4851"/>
                      <a:pt x="1403061" y="13487"/>
                    </a:cubicBezTo>
                    <a:cubicBezTo>
                      <a:pt x="1411696" y="22122"/>
                      <a:pt x="1416547" y="33834"/>
                      <a:pt x="1416547" y="46046"/>
                    </a:cubicBezTo>
                    <a:lnTo>
                      <a:pt x="1416547" y="1967161"/>
                    </a:lnTo>
                    <a:cubicBezTo>
                      <a:pt x="1416547" y="1979373"/>
                      <a:pt x="1411696" y="1991085"/>
                      <a:pt x="1403061" y="1999720"/>
                    </a:cubicBezTo>
                    <a:cubicBezTo>
                      <a:pt x="1394426" y="2008356"/>
                      <a:pt x="1382714" y="2013207"/>
                      <a:pt x="1370502" y="2013207"/>
                    </a:cubicBezTo>
                    <a:lnTo>
                      <a:pt x="46046" y="2013207"/>
                    </a:lnTo>
                    <a:cubicBezTo>
                      <a:pt x="33834" y="2013207"/>
                      <a:pt x="22122" y="2008356"/>
                      <a:pt x="13487" y="1999720"/>
                    </a:cubicBezTo>
                    <a:cubicBezTo>
                      <a:pt x="4851" y="1991085"/>
                      <a:pt x="0" y="1979373"/>
                      <a:pt x="0" y="1967161"/>
                    </a:cubicBezTo>
                    <a:lnTo>
                      <a:pt x="0" y="46046"/>
                    </a:lnTo>
                    <a:cubicBezTo>
                      <a:pt x="0" y="33834"/>
                      <a:pt x="4851" y="22122"/>
                      <a:pt x="13487" y="13487"/>
                    </a:cubicBezTo>
                    <a:cubicBezTo>
                      <a:pt x="22122" y="4851"/>
                      <a:pt x="33834" y="0"/>
                      <a:pt x="46046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38100" cap="rnd">
                <a:solidFill>
                  <a:srgbClr val="145DA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th-TH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6ED9F-F216-9E5D-35F9-AD222A81ED31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16547" cy="205130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" name="TextBox 28">
              <a:extLst>
                <a:ext uri="{FF2B5EF4-FFF2-40B4-BE49-F238E27FC236}">
                  <a16:creationId xmlns:a16="http://schemas.microsoft.com/office/drawing/2014/main" id="{879AED98-87E9-B809-7853-00E25BB6054E}"/>
                </a:ext>
              </a:extLst>
            </p:cNvPr>
            <p:cNvSpPr txBox="1"/>
            <p:nvPr/>
          </p:nvSpPr>
          <p:spPr>
            <a:xfrm>
              <a:off x="7038231" y="2548338"/>
              <a:ext cx="3490991" cy="1000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145DA0"/>
                  </a:solidFill>
                  <a:latin typeface="San serif"/>
                </a:rPr>
                <a:t>Icon Library </a:t>
              </a:r>
            </a:p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145DA0"/>
                  </a:solidFill>
                  <a:latin typeface="San serif"/>
                </a:rPr>
                <a:t>(Font Awesome)</a:t>
              </a:r>
            </a:p>
          </p:txBody>
        </p:sp>
        <p:sp>
          <p:nvSpPr>
            <p:cNvPr id="6" name="AutoShape 19">
              <a:extLst>
                <a:ext uri="{FF2B5EF4-FFF2-40B4-BE49-F238E27FC236}">
                  <a16:creationId xmlns:a16="http://schemas.microsoft.com/office/drawing/2014/main" id="{B06F01F0-BF05-2B46-32D7-34A3DE9B09AF}"/>
                </a:ext>
              </a:extLst>
            </p:cNvPr>
            <p:cNvSpPr/>
            <p:nvPr/>
          </p:nvSpPr>
          <p:spPr>
            <a:xfrm>
              <a:off x="6780568" y="5420952"/>
              <a:ext cx="4154377" cy="0"/>
            </a:xfrm>
            <a:prstGeom prst="line">
              <a:avLst/>
            </a:prstGeom>
            <a:ln w="38100" cap="flat">
              <a:solidFill>
                <a:srgbClr val="145DA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28">
              <a:extLst>
                <a:ext uri="{FF2B5EF4-FFF2-40B4-BE49-F238E27FC236}">
                  <a16:creationId xmlns:a16="http://schemas.microsoft.com/office/drawing/2014/main" id="{C55849B8-53EC-0177-9307-2D1A780048D6}"/>
                </a:ext>
              </a:extLst>
            </p:cNvPr>
            <p:cNvSpPr txBox="1"/>
            <p:nvPr/>
          </p:nvSpPr>
          <p:spPr>
            <a:xfrm>
              <a:off x="7001931" y="6127605"/>
              <a:ext cx="3490991" cy="5539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/>
              <a:endParaRPr lang="en-US" sz="3600" b="1" i="0" dirty="0">
                <a:solidFill>
                  <a:schemeClr val="accent1">
                    <a:lumMod val="75000"/>
                  </a:schemeClr>
                </a:solidFill>
                <a:effectLst/>
                <a:latin typeface="Alkatra"/>
              </a:endParaRPr>
            </a:p>
          </p:txBody>
        </p:sp>
      </p:grpSp>
      <p:sp>
        <p:nvSpPr>
          <p:cNvPr id="12" name="TextBox 28">
            <a:extLst>
              <a:ext uri="{FF2B5EF4-FFF2-40B4-BE49-F238E27FC236}">
                <a16:creationId xmlns:a16="http://schemas.microsoft.com/office/drawing/2014/main" id="{BD45FF79-A033-680B-C021-50725EFFF30E}"/>
              </a:ext>
            </a:extLst>
          </p:cNvPr>
          <p:cNvSpPr txBox="1"/>
          <p:nvPr/>
        </p:nvSpPr>
        <p:spPr>
          <a:xfrm>
            <a:off x="14292105" y="5611370"/>
            <a:ext cx="3490991" cy="150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600" b="1" i="0" dirty="0">
                <a:solidFill>
                  <a:schemeClr val="accent1">
                    <a:lumMod val="75000"/>
                  </a:schemeClr>
                </a:solidFill>
                <a:effectLst/>
                <a:latin typeface="Alkatra"/>
              </a:rPr>
              <a:t>Avatar Placeholder API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3500" b="1" dirty="0">
              <a:solidFill>
                <a:schemeClr val="accent1">
                  <a:lumMod val="75000"/>
                </a:schemeClr>
              </a:solidFill>
              <a:latin typeface="San serif"/>
            </a:endParaRPr>
          </a:p>
        </p:txBody>
      </p:sp>
      <p:pic>
        <p:nvPicPr>
          <p:cNvPr id="2050" name="Picture 2" descr="Font Awesome – WordPress plugin | WordPress.org">
            <a:extLst>
              <a:ext uri="{FF2B5EF4-FFF2-40B4-BE49-F238E27FC236}">
                <a16:creationId xmlns:a16="http://schemas.microsoft.com/office/drawing/2014/main" id="{1BBF06F8-0EE9-B587-E1B8-09B69B9DB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2500" y="3760025"/>
            <a:ext cx="1599479" cy="159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5">
            <a:extLst>
              <a:ext uri="{FF2B5EF4-FFF2-40B4-BE49-F238E27FC236}">
                <a16:creationId xmlns:a16="http://schemas.microsoft.com/office/drawing/2014/main" id="{44155380-A9F5-5068-DD3F-C838B51DB8E1}"/>
              </a:ext>
            </a:extLst>
          </p:cNvPr>
          <p:cNvSpPr/>
          <p:nvPr/>
        </p:nvSpPr>
        <p:spPr>
          <a:xfrm>
            <a:off x="13870794" y="8485576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052" name="Picture 4" descr="logo">
            <a:extLst>
              <a:ext uri="{FF2B5EF4-FFF2-40B4-BE49-F238E27FC236}">
                <a16:creationId xmlns:a16="http://schemas.microsoft.com/office/drawing/2014/main" id="{36432704-27E2-CF13-10AA-73148483B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9387" y="6579036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28">
            <a:extLst>
              <a:ext uri="{FF2B5EF4-FFF2-40B4-BE49-F238E27FC236}">
                <a16:creationId xmlns:a16="http://schemas.microsoft.com/office/drawing/2014/main" id="{1A77EE86-F99B-BF2E-7186-386430A02FC9}"/>
              </a:ext>
            </a:extLst>
          </p:cNvPr>
          <p:cNvSpPr txBox="1"/>
          <p:nvPr/>
        </p:nvSpPr>
        <p:spPr>
          <a:xfrm>
            <a:off x="10263607" y="2759232"/>
            <a:ext cx="3490991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jQuery</a:t>
            </a:r>
          </a:p>
        </p:txBody>
      </p:sp>
    </p:spTree>
    <p:extLst>
      <p:ext uri="{BB962C8B-B14F-4D97-AF65-F5344CB8AC3E}">
        <p14:creationId xmlns:p14="http://schemas.microsoft.com/office/powerpoint/2010/main" val="2084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8CBAD0F-45C2-6CA6-ABCE-74D0CE6B4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404954"/>
            <a:ext cx="11424609" cy="5477092"/>
          </a:xfrm>
          <a:prstGeom prst="rect">
            <a:avLst/>
          </a:prstGeom>
        </p:spPr>
      </p:pic>
      <p:sp>
        <p:nvSpPr>
          <p:cNvPr id="2" name="TextBox 26">
            <a:extLst>
              <a:ext uri="{FF2B5EF4-FFF2-40B4-BE49-F238E27FC236}">
                <a16:creationId xmlns:a16="http://schemas.microsoft.com/office/drawing/2014/main" id="{DC2460A9-FDB2-01DB-A40D-98D86EE6A8B2}"/>
              </a:ext>
            </a:extLst>
          </p:cNvPr>
          <p:cNvSpPr txBox="1"/>
          <p:nvPr/>
        </p:nvSpPr>
        <p:spPr>
          <a:xfrm>
            <a:off x="5105400" y="571500"/>
            <a:ext cx="8666821" cy="111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Libraries</a:t>
            </a:r>
          </a:p>
        </p:txBody>
      </p:sp>
      <p:pic>
        <p:nvPicPr>
          <p:cNvPr id="3074" name="Picture 2" descr="ไม่มีคำอธิบาย">
            <a:extLst>
              <a:ext uri="{FF2B5EF4-FFF2-40B4-BE49-F238E27FC236}">
                <a16:creationId xmlns:a16="http://schemas.microsoft.com/office/drawing/2014/main" id="{2DD6DC2C-AB02-139B-DECF-7694E3BE2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" r="2025" b="4853"/>
          <a:stretch/>
        </p:blipFill>
        <p:spPr bwMode="auto">
          <a:xfrm>
            <a:off x="9241168" y="2247900"/>
            <a:ext cx="9062105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52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6">
            <a:extLst>
              <a:ext uri="{FF2B5EF4-FFF2-40B4-BE49-F238E27FC236}">
                <a16:creationId xmlns:a16="http://schemas.microsoft.com/office/drawing/2014/main" id="{62094105-6036-DCF2-263B-E82F5D035DAF}"/>
              </a:ext>
            </a:extLst>
          </p:cNvPr>
          <p:cNvGrpSpPr/>
          <p:nvPr/>
        </p:nvGrpSpPr>
        <p:grpSpPr>
          <a:xfrm>
            <a:off x="11582400" y="3666871"/>
            <a:ext cx="4203375" cy="3156004"/>
            <a:chOff x="0" y="0"/>
            <a:chExt cx="1416547" cy="2013207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FBAAD7E4-666C-5255-3752-472DFEC49B1E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82035ED2-9C4E-6ECD-92AE-26D654AEDCC5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" name="Group 16">
            <a:extLst>
              <a:ext uri="{FF2B5EF4-FFF2-40B4-BE49-F238E27FC236}">
                <a16:creationId xmlns:a16="http://schemas.microsoft.com/office/drawing/2014/main" id="{5E4F8DAF-539A-D073-977E-BD13BC20D889}"/>
              </a:ext>
            </a:extLst>
          </p:cNvPr>
          <p:cNvGrpSpPr/>
          <p:nvPr/>
        </p:nvGrpSpPr>
        <p:grpSpPr>
          <a:xfrm>
            <a:off x="3048000" y="3724831"/>
            <a:ext cx="4203375" cy="3062677"/>
            <a:chOff x="0" y="0"/>
            <a:chExt cx="1416547" cy="2013207"/>
          </a:xfrm>
        </p:grpSpPr>
        <p:sp>
          <p:nvSpPr>
            <p:cNvPr id="3" name="Freeform 17">
              <a:extLst>
                <a:ext uri="{FF2B5EF4-FFF2-40B4-BE49-F238E27FC236}">
                  <a16:creationId xmlns:a16="http://schemas.microsoft.com/office/drawing/2014/main" id="{DF5FC952-0F24-DFF9-8A49-551E7DC84D37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18">
              <a:extLst>
                <a:ext uri="{FF2B5EF4-FFF2-40B4-BE49-F238E27FC236}">
                  <a16:creationId xmlns:a16="http://schemas.microsoft.com/office/drawing/2014/main" id="{BF0998C8-F2FF-325C-4AA7-88095690445A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24">
            <a:extLst>
              <a:ext uri="{FF2B5EF4-FFF2-40B4-BE49-F238E27FC236}">
                <a16:creationId xmlns:a16="http://schemas.microsoft.com/office/drawing/2014/main" id="{DDF932A1-A8AE-C424-F799-CE5FF481E6E9}"/>
              </a:ext>
            </a:extLst>
          </p:cNvPr>
          <p:cNvGrpSpPr/>
          <p:nvPr/>
        </p:nvGrpSpPr>
        <p:grpSpPr>
          <a:xfrm>
            <a:off x="4043299" y="4390355"/>
            <a:ext cx="2295014" cy="1910924"/>
            <a:chOff x="0" y="0"/>
            <a:chExt cx="976170" cy="812800"/>
          </a:xfrm>
        </p:grpSpPr>
        <p:sp>
          <p:nvSpPr>
            <p:cNvPr id="6" name="Freeform 25">
              <a:extLst>
                <a:ext uri="{FF2B5EF4-FFF2-40B4-BE49-F238E27FC236}">
                  <a16:creationId xmlns:a16="http://schemas.microsoft.com/office/drawing/2014/main" id="{F5C2F671-EB67-B34C-0F74-ADFE8F5F8E63}"/>
                </a:ext>
              </a:extLst>
            </p:cNvPr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t="-10049" b="-1004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TextBox 29">
            <a:extLst>
              <a:ext uri="{FF2B5EF4-FFF2-40B4-BE49-F238E27FC236}">
                <a16:creationId xmlns:a16="http://schemas.microsoft.com/office/drawing/2014/main" id="{A28FEDBE-A19C-F47A-6581-F57DF9AF8172}"/>
              </a:ext>
            </a:extLst>
          </p:cNvPr>
          <p:cNvSpPr txBox="1"/>
          <p:nvPr/>
        </p:nvSpPr>
        <p:spPr>
          <a:xfrm>
            <a:off x="3445311" y="3854852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GitHub</a:t>
            </a:r>
          </a:p>
        </p:txBody>
      </p:sp>
      <p:sp>
        <p:nvSpPr>
          <p:cNvPr id="11" name="TextBox 26">
            <a:extLst>
              <a:ext uri="{FF2B5EF4-FFF2-40B4-BE49-F238E27FC236}">
                <a16:creationId xmlns:a16="http://schemas.microsoft.com/office/drawing/2014/main" id="{854C054E-07F3-BD66-FC3B-2380B2EFF386}"/>
              </a:ext>
            </a:extLst>
          </p:cNvPr>
          <p:cNvSpPr txBox="1"/>
          <p:nvPr/>
        </p:nvSpPr>
        <p:spPr>
          <a:xfrm>
            <a:off x="683854" y="1906647"/>
            <a:ext cx="866682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Version Control</a:t>
            </a:r>
          </a:p>
        </p:txBody>
      </p:sp>
      <p:sp>
        <p:nvSpPr>
          <p:cNvPr id="12" name="Freeform 15">
            <a:extLst>
              <a:ext uri="{FF2B5EF4-FFF2-40B4-BE49-F238E27FC236}">
                <a16:creationId xmlns:a16="http://schemas.microsoft.com/office/drawing/2014/main" id="{621EFE17-A0E9-F7D0-68FD-6E084162CB6A}"/>
              </a:ext>
            </a:extLst>
          </p:cNvPr>
          <p:cNvSpPr/>
          <p:nvPr/>
        </p:nvSpPr>
        <p:spPr>
          <a:xfrm>
            <a:off x="3048000" y="682287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12536581" y="4364051"/>
            <a:ext cx="2295014" cy="1910924"/>
            <a:chOff x="0" y="0"/>
            <a:chExt cx="97617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2361" b="-84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938593" y="3757682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Docker</a:t>
            </a: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B20CC8C8-EAC1-3AA8-27E5-0679E070391D}"/>
              </a:ext>
            </a:extLst>
          </p:cNvPr>
          <p:cNvSpPr txBox="1"/>
          <p:nvPr/>
        </p:nvSpPr>
        <p:spPr>
          <a:xfrm>
            <a:off x="9323113" y="1882512"/>
            <a:ext cx="8666821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Engine</a:t>
            </a:r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0D2429CF-6366-C6CE-69B2-3FC009954EBB}"/>
              </a:ext>
            </a:extLst>
          </p:cNvPr>
          <p:cNvSpPr/>
          <p:nvPr/>
        </p:nvSpPr>
        <p:spPr>
          <a:xfrm>
            <a:off x="11562945" y="6854769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0835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25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4204" y="4157742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5400000">
            <a:off x="3629599" y="336765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385083" y="3332389"/>
            <a:ext cx="377301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Introduction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3629600" y="399316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385083" y="3932043"/>
            <a:ext cx="414302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3629600" y="472733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4385083" y="4701968"/>
            <a:ext cx="465252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3629599" y="546150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385083" y="5469174"/>
            <a:ext cx="439777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Site Map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3629598" y="620881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385083" y="6177994"/>
            <a:ext cx="45797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Diagram</a:t>
            </a:r>
          </a:p>
        </p:txBody>
      </p:sp>
      <p:sp>
        <p:nvSpPr>
          <p:cNvPr id="20" name="Freeform 20"/>
          <p:cNvSpPr/>
          <p:nvPr/>
        </p:nvSpPr>
        <p:spPr>
          <a:xfrm rot="5400000">
            <a:off x="3629597" y="692985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4378843" y="6916035"/>
            <a:ext cx="603832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Tools, Web Frameworks, Libraries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3629597" y="76508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4378843" y="7657533"/>
            <a:ext cx="4579735" cy="51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Problems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80118" y="2457797"/>
            <a:ext cx="12902918" cy="5238646"/>
            <a:chOff x="0" y="0"/>
            <a:chExt cx="3398299" cy="13797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8300" cy="1379726"/>
            </a:xfrm>
            <a:custGeom>
              <a:avLst/>
              <a:gdLst/>
              <a:ahLst/>
              <a:cxnLst/>
              <a:rect l="l" t="t" r="r" b="b"/>
              <a:pathLst>
                <a:path w="3398300" h="1379726">
                  <a:moveTo>
                    <a:pt x="0" y="0"/>
                  </a:moveTo>
                  <a:lnTo>
                    <a:pt x="3398300" y="0"/>
                  </a:lnTo>
                  <a:lnTo>
                    <a:pt x="3398300" y="1379726"/>
                  </a:lnTo>
                  <a:lnTo>
                    <a:pt x="0" y="1379726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98299" cy="1417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57416" y="2589979"/>
            <a:ext cx="5748323" cy="9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7000" dirty="0">
                <a:solidFill>
                  <a:srgbClr val="FDFDFD"/>
                </a:solidFill>
                <a:latin typeface="San serif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0118" y="3890087"/>
            <a:ext cx="12902918" cy="464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500" spc="-55" dirty="0" err="1">
                <a:solidFill>
                  <a:srgbClr val="FDFDFD"/>
                </a:solidFill>
                <a:latin typeface="San serif"/>
                <a:cs typeface="Poppins"/>
              </a:rPr>
              <a:t>HireThec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th-TH" sz="3500" spc="-55" dirty="0">
                <a:solidFill>
                  <a:srgbClr val="FDFDFD"/>
                </a:solidFill>
                <a:latin typeface="TH SarabunPSK" panose="020B0500040200020003" pitchFamily="34" charset="-34"/>
                <a:cs typeface="+mj-cs"/>
              </a:rPr>
              <a:t>เป็น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Project </a:t>
            </a:r>
            <a:r>
              <a:rPr lang="th-TH" sz="3500" spc="-55" dirty="0">
                <a:solidFill>
                  <a:srgbClr val="FDFDFD"/>
                </a:solidFill>
                <a:latin typeface="Poppins"/>
                <a:cs typeface="+mj-cs"/>
              </a:rPr>
              <a:t>ที่สร้างขึ้นมาเพื่อตอบสนองต่อปัญหาต่าง ๆ ที่พวกเราได้พบเจอ เช่น</a:t>
            </a:r>
            <a:endParaRPr lang="en-US" sz="3500" spc="-55" dirty="0">
              <a:solidFill>
                <a:srgbClr val="FDFDFD"/>
              </a:solidFill>
              <a:latin typeface="Poppins"/>
              <a:cs typeface="Poppin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โพสต์หางานปะปนกับโพสต์หาเพื่อนร่วมงาน</a:t>
            </a:r>
            <a:r>
              <a:rPr lang="en-US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 </a:t>
            </a: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และปะปนกับ </a:t>
            </a:r>
            <a:r>
              <a:rPr lang="en-US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 content </a:t>
            </a: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อื่นๆ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การค้นหาตำแหน่งงานที่สนใจเป็นไปด้วยความยาก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รายละเอียดของเนื้องานไม่ครบถ้วน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endParaRPr lang="en-US" sz="3000" spc="-55" dirty="0">
              <a:solidFill>
                <a:srgbClr val="FDFDFD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2">
            <a:extLst>
              <a:ext uri="{FF2B5EF4-FFF2-40B4-BE49-F238E27FC236}">
                <a16:creationId xmlns:a16="http://schemas.microsoft.com/office/drawing/2014/main" id="{5A1653D0-417E-1D40-71D2-9B9E42F4B01D}"/>
              </a:ext>
            </a:extLst>
          </p:cNvPr>
          <p:cNvGrpSpPr/>
          <p:nvPr/>
        </p:nvGrpSpPr>
        <p:grpSpPr>
          <a:xfrm>
            <a:off x="0" y="-16329"/>
            <a:ext cx="5334001" cy="10287000"/>
            <a:chOff x="0" y="0"/>
            <a:chExt cx="6110362" cy="265132"/>
          </a:xfrm>
        </p:grpSpPr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D550F19-29DE-08E8-CE04-BA87C8734CAD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4">
              <a:extLst>
                <a:ext uri="{FF2B5EF4-FFF2-40B4-BE49-F238E27FC236}">
                  <a16:creationId xmlns:a16="http://schemas.microsoft.com/office/drawing/2014/main" id="{069702AF-024D-F7B9-06E8-6DBD62CCBBDD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16387" y="1784760"/>
            <a:ext cx="12877800" cy="6717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th-TH" sz="4400" b="1" spc="-60" dirty="0">
                <a:solidFill>
                  <a:srgbClr val="051D40"/>
                </a:solidFill>
                <a:latin typeface="Poppins Bold"/>
                <a:cs typeface="+mj-cs"/>
              </a:rPr>
              <a:t>เพื่อพัฒนา </a:t>
            </a:r>
            <a:r>
              <a:rPr lang="en-US" sz="4400" b="1" spc="-60" dirty="0">
                <a:solidFill>
                  <a:srgbClr val="051D40"/>
                </a:solidFill>
                <a:latin typeface="San serif"/>
                <a:cs typeface="+mj-cs"/>
              </a:rPr>
              <a:t>Web application </a:t>
            </a:r>
            <a:r>
              <a:rPr lang="th-TH" sz="4400" b="1" spc="-60" dirty="0">
                <a:solidFill>
                  <a:srgbClr val="051D40"/>
                </a:solidFill>
                <a:latin typeface="San serif"/>
                <a:cs typeface="+mj-cs"/>
              </a:rPr>
              <a:t>ที่เป็นเครื่องมือช่วยในกระบวนการสมัครงาน </a:t>
            </a:r>
            <a:endParaRPr lang="en-US" sz="4400" b="1" spc="-60" dirty="0">
              <a:solidFill>
                <a:srgbClr val="051D40"/>
              </a:solidFill>
              <a:latin typeface="San serif"/>
              <a:cs typeface="+mj-cs"/>
            </a:endParaRPr>
          </a:p>
          <a:p>
            <a:pPr>
              <a:lnSpc>
                <a:spcPts val="6000"/>
              </a:lnSpc>
            </a:pPr>
            <a:r>
              <a:rPr lang="th-TH" sz="4400" b="1" spc="-60" dirty="0">
                <a:solidFill>
                  <a:srgbClr val="051D40"/>
                </a:solidFill>
                <a:latin typeface="San serif"/>
                <a:cs typeface="+mj-cs"/>
              </a:rPr>
              <a:t>โดยมุ่งเน้นปัญหาที่พบ</a:t>
            </a:r>
          </a:p>
          <a:p>
            <a:pPr>
              <a:lnSpc>
                <a:spcPts val="6000"/>
              </a:lnSpc>
            </a:pPr>
            <a:r>
              <a:rPr lang="th-TH" sz="4400" b="1" spc="-60" dirty="0">
                <a:solidFill>
                  <a:srgbClr val="051D40"/>
                </a:solidFill>
                <a:latin typeface="San serif"/>
                <a:cs typeface="+mj-cs"/>
              </a:rPr>
              <a:t>ในวงการหางานสายเทคโนโลยี โดยมีจุดประสงค์หลักคือ 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4400" b="1" spc="-60" dirty="0">
                <a:solidFill>
                  <a:srgbClr val="051D40"/>
                </a:solidFill>
                <a:latin typeface="Poppins Bold"/>
                <a:cs typeface="+mj-cs"/>
              </a:rPr>
              <a:t>ปรับปรุงการสื่อสาร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4400" b="1" spc="-60" dirty="0">
                <a:solidFill>
                  <a:srgbClr val="051D40"/>
                </a:solidFill>
                <a:latin typeface="Poppins Bold"/>
                <a:cs typeface="+mj-cs"/>
              </a:rPr>
              <a:t>การค้นหางานที่เป็นที่นิยมได้ง่ายและรวดเร็ว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4400" b="1" spc="-60" dirty="0">
                <a:solidFill>
                  <a:srgbClr val="051D40"/>
                </a:solidFill>
                <a:latin typeface="Poppins Bold"/>
                <a:cs typeface="+mj-cs"/>
              </a:rPr>
              <a:t>ผู้ใช้มีความรู้เกี่ยวกับลักษณะการทำงานของตำแหน่งต่าง ๆ </a:t>
            </a:r>
            <a:endParaRPr lang="en-US" sz="4400" b="1" spc="-60" dirty="0">
              <a:solidFill>
                <a:srgbClr val="051D40"/>
              </a:solidFill>
              <a:latin typeface="Poppins Bold"/>
              <a:cs typeface="+mj-cs"/>
            </a:endParaRPr>
          </a:p>
          <a:p>
            <a:pPr>
              <a:lnSpc>
                <a:spcPts val="6000"/>
              </a:lnSpc>
            </a:pPr>
            <a:r>
              <a:rPr lang="en-US" sz="4400" b="1" spc="-60" dirty="0">
                <a:solidFill>
                  <a:srgbClr val="051D40"/>
                </a:solidFill>
                <a:latin typeface="Poppins Bold"/>
                <a:cs typeface="+mj-cs"/>
              </a:rPr>
              <a:t>    </a:t>
            </a:r>
            <a:r>
              <a:rPr lang="th-TH" sz="4400" b="1" spc="-60" dirty="0">
                <a:solidFill>
                  <a:srgbClr val="051D40"/>
                </a:solidFill>
                <a:latin typeface="Poppins Bold"/>
                <a:cs typeface="+mj-cs"/>
              </a:rPr>
              <a:t>จากการเยี่ยมชมเว็บไซต์</a:t>
            </a:r>
            <a:endParaRPr lang="en-US" sz="4400" b="1" spc="-60" dirty="0">
              <a:solidFill>
                <a:srgbClr val="051D40"/>
              </a:solidFill>
              <a:latin typeface="Poppins Bold"/>
              <a:cs typeface="+mj-cs"/>
            </a:endParaRPr>
          </a:p>
          <a:p>
            <a:pPr>
              <a:lnSpc>
                <a:spcPts val="6000"/>
              </a:lnSpc>
            </a:pPr>
            <a:endParaRPr lang="en-US" sz="4400" spc="-60" dirty="0">
              <a:solidFill>
                <a:srgbClr val="051D40"/>
              </a:solidFill>
              <a:latin typeface="Poppins Bold"/>
              <a:cs typeface="Poppins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4400" spc="-60" dirty="0">
              <a:solidFill>
                <a:srgbClr val="051D40"/>
              </a:solidFill>
              <a:latin typeface="Poppins Bold"/>
              <a:cs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85482" y="1638300"/>
            <a:ext cx="5172637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000" b="1" dirty="0">
                <a:solidFill>
                  <a:schemeClr val="bg1"/>
                </a:solidFill>
                <a:latin typeface="San serif"/>
              </a:rPr>
              <a:t>Objective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70612" y="1588057"/>
            <a:ext cx="9746775" cy="99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9000" dirty="0">
                <a:solidFill>
                  <a:srgbClr val="FDFDFD"/>
                </a:solidFill>
                <a:latin typeface="San serif"/>
              </a:rPr>
              <a:t>Concept In </a:t>
            </a:r>
            <a:r>
              <a:rPr lang="en-US" sz="9000" dirty="0" err="1">
                <a:solidFill>
                  <a:srgbClr val="FDFDFD"/>
                </a:solidFill>
                <a:latin typeface="San serif"/>
              </a:rPr>
              <a:t>HireThec</a:t>
            </a:r>
            <a:endParaRPr lang="en-US" sz="9000" dirty="0">
              <a:solidFill>
                <a:srgbClr val="FDFDFD"/>
              </a:solidFill>
              <a:latin typeface="San seri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5800" y="5086350"/>
            <a:ext cx="515998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5000" u="none" strike="noStrike" dirty="0">
              <a:solidFill>
                <a:srgbClr val="051D40"/>
              </a:solidFill>
              <a:latin typeface="Open Sans Extra Bold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cs typeface="+mj-cs"/>
              </a:rPr>
              <a:t>ค้นหาตำแหน่งงานได้ง่าย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12C539BF-11FE-C220-1254-17AE1A6E43F9}"/>
              </a:ext>
            </a:extLst>
          </p:cNvPr>
          <p:cNvSpPr txBox="1"/>
          <p:nvPr/>
        </p:nvSpPr>
        <p:spPr>
          <a:xfrm>
            <a:off x="6564009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dirty="0">
                <a:solidFill>
                  <a:srgbClr val="051D40"/>
                </a:solidFill>
                <a:latin typeface="Open Sans Extra Bold"/>
                <a:cs typeface="+mj-cs"/>
              </a:rPr>
              <a:t>สมัครงานสะดวก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16479FC2-8C2F-C399-9572-E9BD2C77F7F6}"/>
              </a:ext>
            </a:extLst>
          </p:cNvPr>
          <p:cNvSpPr txBox="1"/>
          <p:nvPr/>
        </p:nvSpPr>
        <p:spPr>
          <a:xfrm>
            <a:off x="12554906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latin typeface="Open Sans Extra Bold"/>
                <a:cs typeface="+mj-cs"/>
              </a:rPr>
              <a:t>รายละเอียดงานที่ครบถ้วน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292802" y="3180634"/>
            <a:ext cx="2823405" cy="997727"/>
            <a:chOff x="0" y="-47687"/>
            <a:chExt cx="1032019" cy="364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San serif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San serif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San serif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San serif"/>
              <a:cs typeface="+mj-c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263843" y="4144460"/>
            <a:ext cx="6830086" cy="4683562"/>
            <a:chOff x="0" y="-325240"/>
            <a:chExt cx="7955553" cy="595144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-325240"/>
              <a:ext cx="7955553" cy="5951446"/>
              <a:chOff x="0" y="-57150"/>
              <a:chExt cx="1397920" cy="104576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397920" cy="988616"/>
              </a:xfrm>
              <a:custGeom>
                <a:avLst/>
                <a:gdLst/>
                <a:ahLst/>
                <a:cxnLst/>
                <a:rect l="l" t="t" r="r" b="b"/>
                <a:pathLst>
                  <a:path w="1397920" h="988616">
                    <a:moveTo>
                      <a:pt x="20421" y="0"/>
                    </a:moveTo>
                    <a:lnTo>
                      <a:pt x="1377499" y="0"/>
                    </a:lnTo>
                    <a:cubicBezTo>
                      <a:pt x="1388777" y="0"/>
                      <a:pt x="1397920" y="9143"/>
                      <a:pt x="1397920" y="20421"/>
                    </a:cubicBezTo>
                    <a:lnTo>
                      <a:pt x="1397920" y="968195"/>
                    </a:lnTo>
                    <a:cubicBezTo>
                      <a:pt x="1397920" y="979473"/>
                      <a:pt x="1388777" y="988616"/>
                      <a:pt x="1377499" y="988616"/>
                    </a:cubicBezTo>
                    <a:lnTo>
                      <a:pt x="20421" y="988616"/>
                    </a:lnTo>
                    <a:cubicBezTo>
                      <a:pt x="9143" y="988616"/>
                      <a:pt x="0" y="979473"/>
                      <a:pt x="0" y="968195"/>
                    </a:cubicBezTo>
                    <a:lnTo>
                      <a:pt x="0" y="20421"/>
                    </a:lnTo>
                    <a:cubicBezTo>
                      <a:pt x="0" y="9143"/>
                      <a:pt x="9143" y="0"/>
                      <a:pt x="20421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1397920" cy="10457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6174193" y="2342417"/>
              <a:ext cx="941372" cy="941372"/>
            </a:xfrm>
            <a:custGeom>
              <a:avLst/>
              <a:gdLst/>
              <a:ahLst/>
              <a:cxnLst/>
              <a:rect l="l" t="t" r="r" b="b"/>
              <a:pathLst>
                <a:path w="941372" h="941372">
                  <a:moveTo>
                    <a:pt x="0" y="0"/>
                  </a:moveTo>
                  <a:lnTo>
                    <a:pt x="941372" y="0"/>
                  </a:lnTo>
                  <a:lnTo>
                    <a:pt x="941372" y="941372"/>
                  </a:lnTo>
                  <a:lnTo>
                    <a:pt x="0" y="94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70351" y="202407"/>
              <a:ext cx="7414849" cy="532197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5"/>
                </a:lnSpc>
              </a:pPr>
              <a:r>
                <a:rPr lang="th-TH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การเข้าสู่หน้าเว็บไซต์</a:t>
              </a:r>
              <a:endParaRPr lang="en-US" sz="40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4000" b="1" dirty="0">
                  <a:solidFill>
                    <a:srgbClr val="FDFDFD"/>
                  </a:solidFill>
                  <a:latin typeface="Prompt"/>
                  <a:cs typeface="+mj-cs"/>
                </a:rPr>
                <a:t>โดยทำการกดปุ่ม </a:t>
              </a:r>
              <a:r>
                <a:rPr lang="en-US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“Get Start” </a:t>
              </a:r>
              <a:endParaRPr lang="th-TH" sz="40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339785" lvl="1">
                <a:lnSpc>
                  <a:spcPts val="6295"/>
                </a:lnSpc>
              </a:pPr>
              <a:r>
                <a:rPr lang="th-TH" sz="4000" b="1" dirty="0">
                  <a:solidFill>
                    <a:srgbClr val="FDFDFD"/>
                  </a:solidFill>
                  <a:latin typeface="San serif"/>
                  <a:cs typeface="+mj-cs"/>
                </a:rPr>
                <a:t>     เพื่อเริ่มต้นการใช้งาน</a:t>
              </a:r>
              <a:endParaRPr lang="en-US" sz="4000" b="1" dirty="0">
                <a:solidFill>
                  <a:srgbClr val="FDFDFD"/>
                </a:solidFill>
                <a:latin typeface="Prompt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4000" b="1" dirty="0">
                  <a:solidFill>
                    <a:srgbClr val="FDFDFD"/>
                  </a:solidFill>
                  <a:cs typeface="+mj-cs"/>
                </a:rPr>
                <a:t>มีส่วนของการให้รายละเอียดการทำงานในแต่ละอาชีพ</a:t>
              </a:r>
              <a:endParaRPr lang="en-US" sz="4000" b="1" dirty="0">
                <a:solidFill>
                  <a:srgbClr val="FDFDFD"/>
                </a:solidFill>
                <a:latin typeface="Prompt"/>
                <a:cs typeface="+mj-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937796" y="4400412"/>
            <a:ext cx="8213775" cy="4437731"/>
            <a:chOff x="0" y="0"/>
            <a:chExt cx="1507917" cy="11239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7917" cy="1123971"/>
            </a:xfrm>
            <a:custGeom>
              <a:avLst/>
              <a:gdLst/>
              <a:ahLst/>
              <a:cxnLst/>
              <a:rect l="l" t="t" r="r" b="b"/>
              <a:pathLst>
                <a:path w="1507917" h="1123971">
                  <a:moveTo>
                    <a:pt x="18931" y="0"/>
                  </a:moveTo>
                  <a:lnTo>
                    <a:pt x="1488986" y="0"/>
                  </a:lnTo>
                  <a:cubicBezTo>
                    <a:pt x="1494007" y="0"/>
                    <a:pt x="1498822" y="1995"/>
                    <a:pt x="1502372" y="5545"/>
                  </a:cubicBezTo>
                  <a:cubicBezTo>
                    <a:pt x="1505923" y="9095"/>
                    <a:pt x="1507917" y="13910"/>
                    <a:pt x="1507917" y="18931"/>
                  </a:cubicBezTo>
                  <a:lnTo>
                    <a:pt x="1507917" y="1105040"/>
                  </a:lnTo>
                  <a:cubicBezTo>
                    <a:pt x="1507917" y="1115495"/>
                    <a:pt x="1499442" y="1123971"/>
                    <a:pt x="1488986" y="1123971"/>
                  </a:cubicBezTo>
                  <a:lnTo>
                    <a:pt x="18931" y="1123971"/>
                  </a:lnTo>
                  <a:cubicBezTo>
                    <a:pt x="8476" y="1123971"/>
                    <a:pt x="0" y="1115495"/>
                    <a:pt x="0" y="1105040"/>
                  </a:cubicBezTo>
                  <a:lnTo>
                    <a:pt x="0" y="18931"/>
                  </a:lnTo>
                  <a:cubicBezTo>
                    <a:pt x="0" y="8476"/>
                    <a:pt x="8476" y="0"/>
                    <a:pt x="1893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07917" cy="116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8954125" y="4761523"/>
            <a:ext cx="7954746" cy="3565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การเข้าสู่ระบบ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 /</a:t>
            </a: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ออกจากระบบ</a:t>
            </a:r>
            <a:r>
              <a:rPr lang="th-TH" sz="4000" b="1" dirty="0">
                <a:solidFill>
                  <a:srgbClr val="FDFDFD"/>
                </a:solidFill>
                <a:latin typeface="Prompt Bold"/>
                <a:cs typeface="+mj-cs"/>
              </a:rPr>
              <a:t> </a:t>
            </a:r>
            <a:endParaRPr lang="en-US" sz="4000" b="1" dirty="0">
              <a:solidFill>
                <a:srgbClr val="FDFDFD"/>
              </a:solidFill>
              <a:latin typeface="Prompt Bold"/>
              <a:cs typeface="+mj-cs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40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โดยทำการ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Log in</a:t>
            </a:r>
            <a:r>
              <a:rPr lang="en-US" sz="40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เพื่อเข้าใช้งาน</a:t>
            </a:r>
            <a:r>
              <a:rPr lang="en-US" sz="40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(เมื่อมีบัญชีแล้ว)</a:t>
            </a: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Sign up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 เพื่อเข้าใช้งาน</a:t>
            </a: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302259" lvl="1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กดปุ่ม</a:t>
            </a:r>
            <a:r>
              <a:rPr lang="th-TH" sz="4000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Log out</a:t>
            </a:r>
            <a:r>
              <a:rPr lang="en-US" sz="4000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เพื่อออกจากระบบ</a:t>
            </a:r>
          </a:p>
          <a:p>
            <a:pPr marL="302259" lvl="1">
              <a:lnSpc>
                <a:spcPts val="5599"/>
              </a:lnSpc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สามารถเข้าสู่ระบบผ่าน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Google</a:t>
            </a:r>
            <a:r>
              <a:rPr lang="en-US" sz="40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หรือ </a:t>
            </a:r>
            <a:r>
              <a:rPr lang="en-US" sz="4000" b="1" dirty="0" err="1">
                <a:solidFill>
                  <a:srgbClr val="FDFDFD"/>
                </a:solidFill>
                <a:latin typeface="San serif"/>
                <a:cs typeface="+mj-cs"/>
              </a:rPr>
              <a:t>Github</a:t>
            </a:r>
            <a:r>
              <a:rPr lang="en-US" sz="40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ได้</a:t>
            </a: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713F8EFC-0867-29A0-E507-B23D6B6102BB}"/>
              </a:ext>
            </a:extLst>
          </p:cNvPr>
          <p:cNvGrpSpPr/>
          <p:nvPr/>
        </p:nvGrpSpPr>
        <p:grpSpPr>
          <a:xfrm>
            <a:off x="11658600" y="3167853"/>
            <a:ext cx="2823405" cy="1023287"/>
            <a:chOff x="0" y="-47687"/>
            <a:chExt cx="1032019" cy="364692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ACE1BF84-4607-8991-D15A-B40CE0514656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F0517133-2394-D6A7-E7B2-519128DB215D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D23D-454F-B662-6FAB-47CEAB98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60703254-87A9-655D-3C3A-386B21B4DCFA}"/>
              </a:ext>
            </a:extLst>
          </p:cNvPr>
          <p:cNvGrpSpPr/>
          <p:nvPr/>
        </p:nvGrpSpPr>
        <p:grpSpPr>
          <a:xfrm>
            <a:off x="2265984" y="4347218"/>
            <a:ext cx="5864190" cy="4472407"/>
            <a:chOff x="0" y="0"/>
            <a:chExt cx="1338902" cy="98861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CEE9D9-ED26-56F6-11ED-3087706A2F25}"/>
                </a:ext>
              </a:extLst>
            </p:cNvPr>
            <p:cNvSpPr/>
            <p:nvPr/>
          </p:nvSpPr>
          <p:spPr>
            <a:xfrm>
              <a:off x="0" y="0"/>
              <a:ext cx="1338902" cy="988616"/>
            </a:xfrm>
            <a:custGeom>
              <a:avLst/>
              <a:gdLst/>
              <a:ahLst/>
              <a:cxnLst/>
              <a:rect l="l" t="t" r="r" b="b"/>
              <a:pathLst>
                <a:path w="1338902" h="988616">
                  <a:moveTo>
                    <a:pt x="21321" y="0"/>
                  </a:moveTo>
                  <a:lnTo>
                    <a:pt x="1317582" y="0"/>
                  </a:lnTo>
                  <a:cubicBezTo>
                    <a:pt x="1323236" y="0"/>
                    <a:pt x="1328659" y="2246"/>
                    <a:pt x="1332658" y="6245"/>
                  </a:cubicBezTo>
                  <a:cubicBezTo>
                    <a:pt x="1336656" y="10243"/>
                    <a:pt x="1338902" y="15666"/>
                    <a:pt x="1338902" y="21321"/>
                  </a:cubicBezTo>
                  <a:lnTo>
                    <a:pt x="1338902" y="967295"/>
                  </a:lnTo>
                  <a:cubicBezTo>
                    <a:pt x="1338902" y="972949"/>
                    <a:pt x="1336656" y="978372"/>
                    <a:pt x="1332658" y="982371"/>
                  </a:cubicBezTo>
                  <a:cubicBezTo>
                    <a:pt x="1328659" y="986369"/>
                    <a:pt x="1323236" y="988616"/>
                    <a:pt x="1317582" y="988616"/>
                  </a:cubicBezTo>
                  <a:lnTo>
                    <a:pt x="21321" y="988616"/>
                  </a:lnTo>
                  <a:cubicBezTo>
                    <a:pt x="15666" y="988616"/>
                    <a:pt x="10243" y="986369"/>
                    <a:pt x="6245" y="982371"/>
                  </a:cubicBezTo>
                  <a:cubicBezTo>
                    <a:pt x="2246" y="978372"/>
                    <a:pt x="0" y="972949"/>
                    <a:pt x="0" y="967295"/>
                  </a:cubicBezTo>
                  <a:lnTo>
                    <a:pt x="0" y="21321"/>
                  </a:lnTo>
                  <a:cubicBezTo>
                    <a:pt x="0" y="15666"/>
                    <a:pt x="2246" y="10243"/>
                    <a:pt x="6245" y="6245"/>
                  </a:cubicBezTo>
                  <a:cubicBezTo>
                    <a:pt x="10243" y="2246"/>
                    <a:pt x="15666" y="0"/>
                    <a:pt x="2132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0F74C9-3611-CA98-11FB-D8F25F1DC5D4}"/>
                </a:ext>
              </a:extLst>
            </p:cNvPr>
            <p:cNvSpPr txBox="1"/>
            <p:nvPr/>
          </p:nvSpPr>
          <p:spPr>
            <a:xfrm>
              <a:off x="0" y="-38100"/>
              <a:ext cx="1338902" cy="102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D308E76E-9E76-D9CD-576E-071845E001BD}"/>
              </a:ext>
            </a:extLst>
          </p:cNvPr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EA3CD0-DB85-CFB9-66ED-FC6B475497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50B36D-1444-13B6-95FB-80EE27EF54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DB32BCB-07D7-500C-D2AF-4AA44D69EA56}"/>
              </a:ext>
            </a:extLst>
          </p:cNvPr>
          <p:cNvGrpSpPr/>
          <p:nvPr/>
        </p:nvGrpSpPr>
        <p:grpSpPr>
          <a:xfrm>
            <a:off x="3937839" y="3295520"/>
            <a:ext cx="2823405" cy="997727"/>
            <a:chOff x="0" y="-47687"/>
            <a:chExt cx="1032019" cy="364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DFBF7B4-6F35-A305-812F-CACDC4659B02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B700069-A36E-6B17-5F44-8B878F11CEA4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03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5AF34DD-8BD2-CD7C-2276-C499B429AE4D}"/>
              </a:ext>
            </a:extLst>
          </p:cNvPr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85276ED-C3F5-7E72-F32E-5AD097453706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DE60F8A-A7D8-6DD5-DD86-E5D0584ED1E2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01C8F9C7-0F10-BBB3-5BEE-57639CC92785}"/>
              </a:ext>
            </a:extLst>
          </p:cNvPr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BECB5B4-26FE-852B-DF43-7B7ADF7F4258}"/>
              </a:ext>
            </a:extLst>
          </p:cNvPr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Poppins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Poppins"/>
              <a:cs typeface="+mj-c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1623E57-7EB1-8F1D-A465-51F7B4A5B05D}"/>
              </a:ext>
            </a:extLst>
          </p:cNvPr>
          <p:cNvSpPr txBox="1"/>
          <p:nvPr/>
        </p:nvSpPr>
        <p:spPr>
          <a:xfrm>
            <a:off x="2357040" y="4708051"/>
            <a:ext cx="5561137" cy="4799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หน้า </a:t>
            </a:r>
            <a:r>
              <a:rPr lang="en-US" sz="4400" b="1" dirty="0">
                <a:solidFill>
                  <a:srgbClr val="FDFDFD"/>
                </a:solidFill>
                <a:latin typeface="San serif"/>
                <a:cs typeface="+mj-cs"/>
              </a:rPr>
              <a:t>Board</a:t>
            </a:r>
            <a:endParaRPr lang="en-US" sz="4000" b="1" dirty="0">
              <a:solidFill>
                <a:srgbClr val="FDFDFD"/>
              </a:solidFill>
              <a:latin typeface="San serif"/>
              <a:cs typeface="+mj-cs"/>
            </a:endParaRP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การโพสต์หางานเพื่อเลือกสมัครงาน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cs typeface="+mj-cs"/>
              </a:rPr>
              <a:t>การ </a:t>
            </a:r>
            <a:r>
              <a:rPr lang="en-US" sz="4000" b="1" dirty="0">
                <a:solidFill>
                  <a:srgbClr val="FDFDFD"/>
                </a:solidFill>
                <a:latin typeface="San serif"/>
                <a:cs typeface="+mj-cs"/>
              </a:rPr>
              <a:t>send resume</a:t>
            </a:r>
            <a:r>
              <a:rPr lang="en-US" sz="4000" b="1" dirty="0">
                <a:solidFill>
                  <a:srgbClr val="FDFDFD"/>
                </a:solidFill>
                <a:cs typeface="+mj-cs"/>
              </a:rPr>
              <a:t> </a:t>
            </a:r>
            <a:endParaRPr lang="th-TH" sz="4000" b="1" dirty="0">
              <a:solidFill>
                <a:srgbClr val="FDFDFD"/>
              </a:solidFill>
              <a:cs typeface="+mj-cs"/>
            </a:endParaRPr>
          </a:p>
          <a:p>
            <a:pPr marL="339785" lvl="1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cs typeface="+mj-cs"/>
              </a:rPr>
              <a:t>    เพื่อทำการสมัครงานผ่าน </a:t>
            </a:r>
            <a:r>
              <a:rPr lang="en-US" sz="4000" b="1" dirty="0" err="1">
                <a:solidFill>
                  <a:srgbClr val="FDFDFD"/>
                </a:solidFill>
                <a:cs typeface="+mj-cs"/>
              </a:rPr>
              <a:t>gmail</a:t>
            </a:r>
            <a:endParaRPr lang="th-TH" sz="4000" b="1" dirty="0">
              <a:solidFill>
                <a:srgbClr val="FDFDFD"/>
              </a:solidFill>
              <a:cs typeface="+mj-cs"/>
            </a:endParaRPr>
          </a:p>
          <a:p>
            <a:pPr marL="911285" lvl="1" indent="-571500">
              <a:lnSpc>
                <a:spcPts val="6295"/>
              </a:lnSpc>
              <a:buFont typeface="Arial" panose="020B0604020202020204" pitchFamily="34" charset="0"/>
              <a:buChar char="•"/>
            </a:pPr>
            <a:r>
              <a:rPr lang="th-TH" sz="4000" b="1" dirty="0">
                <a:solidFill>
                  <a:srgbClr val="FDFDFD"/>
                </a:solidFill>
                <a:cs typeface="+mj-cs"/>
              </a:rPr>
              <a:t>ลบ</a:t>
            </a:r>
            <a:r>
              <a:rPr lang="en-US" sz="4000" b="1" dirty="0">
                <a:solidFill>
                  <a:srgbClr val="FDFDFD"/>
                </a:solidFill>
                <a:cs typeface="+mj-cs"/>
              </a:rPr>
              <a:t>, </a:t>
            </a:r>
            <a:r>
              <a:rPr lang="th-TH" sz="4000" b="1" dirty="0">
                <a:solidFill>
                  <a:srgbClr val="FDFDFD"/>
                </a:solidFill>
                <a:cs typeface="+mj-cs"/>
              </a:rPr>
              <a:t>แก้ไข</a:t>
            </a:r>
            <a:r>
              <a:rPr lang="en-US" sz="4000" b="1" dirty="0">
                <a:solidFill>
                  <a:srgbClr val="FDFDFD"/>
                </a:solidFill>
                <a:cs typeface="+mj-cs"/>
              </a:rPr>
              <a:t>, </a:t>
            </a:r>
            <a:r>
              <a:rPr lang="th-TH" sz="4000" b="1" dirty="0">
                <a:solidFill>
                  <a:srgbClr val="FDFDFD"/>
                </a:solidFill>
                <a:cs typeface="+mj-cs"/>
              </a:rPr>
              <a:t>ค้นหา โพสต์ได้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</p:txBody>
      </p:sp>
      <p:sp>
        <p:nvSpPr>
          <p:cNvPr id="40" name="Freeform 26">
            <a:extLst>
              <a:ext uri="{FF2B5EF4-FFF2-40B4-BE49-F238E27FC236}">
                <a16:creationId xmlns:a16="http://schemas.microsoft.com/office/drawing/2014/main" id="{2E421DEF-AFE1-C443-3404-B89A0A31AC52}"/>
              </a:ext>
            </a:extLst>
          </p:cNvPr>
          <p:cNvSpPr/>
          <p:nvPr/>
        </p:nvSpPr>
        <p:spPr>
          <a:xfrm>
            <a:off x="10700141" y="7762862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24">
            <a:extLst>
              <a:ext uri="{FF2B5EF4-FFF2-40B4-BE49-F238E27FC236}">
                <a16:creationId xmlns:a16="http://schemas.microsoft.com/office/drawing/2014/main" id="{F10ADD43-B0BF-1540-DD16-C0A293A606F4}"/>
              </a:ext>
            </a:extLst>
          </p:cNvPr>
          <p:cNvSpPr/>
          <p:nvPr/>
        </p:nvSpPr>
        <p:spPr>
          <a:xfrm>
            <a:off x="15356819" y="7771117"/>
            <a:ext cx="775826" cy="775826"/>
          </a:xfrm>
          <a:custGeom>
            <a:avLst/>
            <a:gdLst/>
            <a:ahLst/>
            <a:cxnLst/>
            <a:rect l="l" t="t" r="r" b="b"/>
            <a:pathLst>
              <a:path w="775826" h="775826">
                <a:moveTo>
                  <a:pt x="0" y="0"/>
                </a:moveTo>
                <a:lnTo>
                  <a:pt x="775826" y="0"/>
                </a:lnTo>
                <a:lnTo>
                  <a:pt x="775826" y="775826"/>
                </a:lnTo>
                <a:lnTo>
                  <a:pt x="0" y="775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F05849C7-457D-93B0-65CF-0DF12D00802A}"/>
              </a:ext>
            </a:extLst>
          </p:cNvPr>
          <p:cNvGrpSpPr/>
          <p:nvPr/>
        </p:nvGrpSpPr>
        <p:grpSpPr>
          <a:xfrm>
            <a:off x="11162357" y="3212643"/>
            <a:ext cx="2823405" cy="997727"/>
            <a:chOff x="0" y="-47687"/>
            <a:chExt cx="1032019" cy="364692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FB50C3D-FFB2-AF74-DF25-B851B2EF8E5B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4EC3F897-1D67-A7B0-E080-9EACF7C9D230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04</a:t>
              </a: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950231EF-1D70-5AB0-729E-34EE275C79E4}"/>
              </a:ext>
            </a:extLst>
          </p:cNvPr>
          <p:cNvGrpSpPr/>
          <p:nvPr/>
        </p:nvGrpSpPr>
        <p:grpSpPr>
          <a:xfrm>
            <a:off x="9842108" y="4326764"/>
            <a:ext cx="5864190" cy="4472407"/>
            <a:chOff x="0" y="0"/>
            <a:chExt cx="1338902" cy="988616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22BA481-647D-9F98-3722-5296264B7663}"/>
                </a:ext>
              </a:extLst>
            </p:cNvPr>
            <p:cNvSpPr/>
            <p:nvPr/>
          </p:nvSpPr>
          <p:spPr>
            <a:xfrm>
              <a:off x="0" y="0"/>
              <a:ext cx="1338902" cy="988616"/>
            </a:xfrm>
            <a:custGeom>
              <a:avLst/>
              <a:gdLst/>
              <a:ahLst/>
              <a:cxnLst/>
              <a:rect l="l" t="t" r="r" b="b"/>
              <a:pathLst>
                <a:path w="1338902" h="988616">
                  <a:moveTo>
                    <a:pt x="21321" y="0"/>
                  </a:moveTo>
                  <a:lnTo>
                    <a:pt x="1317582" y="0"/>
                  </a:lnTo>
                  <a:cubicBezTo>
                    <a:pt x="1323236" y="0"/>
                    <a:pt x="1328659" y="2246"/>
                    <a:pt x="1332658" y="6245"/>
                  </a:cubicBezTo>
                  <a:cubicBezTo>
                    <a:pt x="1336656" y="10243"/>
                    <a:pt x="1338902" y="15666"/>
                    <a:pt x="1338902" y="21321"/>
                  </a:cubicBezTo>
                  <a:lnTo>
                    <a:pt x="1338902" y="967295"/>
                  </a:lnTo>
                  <a:cubicBezTo>
                    <a:pt x="1338902" y="972949"/>
                    <a:pt x="1336656" y="978372"/>
                    <a:pt x="1332658" y="982371"/>
                  </a:cubicBezTo>
                  <a:cubicBezTo>
                    <a:pt x="1328659" y="986369"/>
                    <a:pt x="1323236" y="988616"/>
                    <a:pt x="1317582" y="988616"/>
                  </a:cubicBezTo>
                  <a:lnTo>
                    <a:pt x="21321" y="988616"/>
                  </a:lnTo>
                  <a:cubicBezTo>
                    <a:pt x="15666" y="988616"/>
                    <a:pt x="10243" y="986369"/>
                    <a:pt x="6245" y="982371"/>
                  </a:cubicBezTo>
                  <a:cubicBezTo>
                    <a:pt x="2246" y="978372"/>
                    <a:pt x="0" y="972949"/>
                    <a:pt x="0" y="967295"/>
                  </a:cubicBezTo>
                  <a:lnTo>
                    <a:pt x="0" y="21321"/>
                  </a:lnTo>
                  <a:cubicBezTo>
                    <a:pt x="0" y="15666"/>
                    <a:pt x="2246" y="10243"/>
                    <a:pt x="6245" y="6245"/>
                  </a:cubicBezTo>
                  <a:cubicBezTo>
                    <a:pt x="10243" y="2246"/>
                    <a:pt x="15666" y="0"/>
                    <a:pt x="2132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BD12653D-58FA-A572-21D5-233C0B7A62FF}"/>
                </a:ext>
              </a:extLst>
            </p:cNvPr>
            <p:cNvSpPr txBox="1"/>
            <p:nvPr/>
          </p:nvSpPr>
          <p:spPr>
            <a:xfrm>
              <a:off x="0" y="-38100"/>
              <a:ext cx="1338902" cy="102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352332C-3525-65F2-E769-50B2D7F27B67}"/>
              </a:ext>
            </a:extLst>
          </p:cNvPr>
          <p:cNvSpPr txBox="1"/>
          <p:nvPr/>
        </p:nvSpPr>
        <p:spPr>
          <a:xfrm>
            <a:off x="9933164" y="4687597"/>
            <a:ext cx="5561137" cy="3991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5"/>
              </a:lnSpc>
            </a:pPr>
            <a:r>
              <a:rPr lang="th-TH" sz="4000" b="1" dirty="0">
                <a:solidFill>
                  <a:srgbClr val="FDFDFD"/>
                </a:solidFill>
                <a:latin typeface="San serif"/>
                <a:cs typeface="+mj-cs"/>
              </a:rPr>
              <a:t>หน้า </a:t>
            </a:r>
            <a:r>
              <a:rPr lang="en-US" sz="4400" b="1" dirty="0">
                <a:solidFill>
                  <a:srgbClr val="FDFDFD"/>
                </a:solidFill>
                <a:latin typeface="San serif"/>
                <a:cs typeface="+mj-cs"/>
              </a:rPr>
              <a:t>Profile</a:t>
            </a:r>
            <a:endParaRPr lang="en-US" sz="4000" b="1" dirty="0">
              <a:solidFill>
                <a:srgbClr val="FDFDFD"/>
              </a:solidFill>
              <a:latin typeface="San serif"/>
              <a:cs typeface="+mj-cs"/>
            </a:endParaRP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cs typeface="+mj-cs"/>
              </a:rPr>
              <a:t>สามารถดูโพสต์ที่เคยโพสต์ได้ทั้งของตนเองและผู้อื่น</a:t>
            </a:r>
          </a:p>
          <a:p>
            <a:pPr marL="679569" lvl="1" indent="-339784">
              <a:lnSpc>
                <a:spcPts val="6295"/>
              </a:lnSpc>
              <a:buFont typeface="Arial"/>
              <a:buChar char="•"/>
            </a:pPr>
            <a:r>
              <a:rPr lang="th-TH" sz="4000" b="1" dirty="0">
                <a:solidFill>
                  <a:srgbClr val="FDFDFD"/>
                </a:solidFill>
                <a:latin typeface="Prompt"/>
                <a:cs typeface="+mj-cs"/>
              </a:rPr>
              <a:t>สามารถแก้ไขคำอธิบายเกี่ยวกับตนเองได้</a:t>
            </a:r>
            <a:endParaRPr lang="en-US" sz="4000" b="1" dirty="0">
              <a:solidFill>
                <a:srgbClr val="FDFDFD"/>
              </a:solidFill>
              <a:latin typeface="Prompt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8910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33400" y="1638300"/>
            <a:ext cx="4648200" cy="1189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47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FDFDFD"/>
                </a:solidFill>
                <a:latin typeface="San serif"/>
              </a:rPr>
              <a:t>Site 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19CD09-C3C9-A01F-515B-A9865AF7F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" r="64"/>
          <a:stretch/>
        </p:blipFill>
        <p:spPr>
          <a:xfrm>
            <a:off x="5424043" y="0"/>
            <a:ext cx="12863957" cy="10287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E97C0C2-7C6C-2FF8-C00B-2380C757282F}"/>
              </a:ext>
            </a:extLst>
          </p:cNvPr>
          <p:cNvSpPr/>
          <p:nvPr/>
        </p:nvSpPr>
        <p:spPr>
          <a:xfrm>
            <a:off x="6048375" y="400050"/>
            <a:ext cx="381000" cy="381000"/>
          </a:xfrm>
          <a:prstGeom prst="ellipse">
            <a:avLst/>
          </a:prstGeom>
          <a:solidFill>
            <a:srgbClr val="01A9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F36B2D-231B-7951-AD63-6508A5111092}"/>
              </a:ext>
            </a:extLst>
          </p:cNvPr>
          <p:cNvSpPr/>
          <p:nvPr/>
        </p:nvSpPr>
        <p:spPr>
          <a:xfrm>
            <a:off x="6048375" y="1104900"/>
            <a:ext cx="381000" cy="381000"/>
          </a:xfrm>
          <a:prstGeom prst="ellipse">
            <a:avLst/>
          </a:prstGeom>
          <a:solidFill>
            <a:srgbClr val="E76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829EB-120F-2D5B-A122-32F41B916C88}"/>
              </a:ext>
            </a:extLst>
          </p:cNvPr>
          <p:cNvSpPr txBox="1"/>
          <p:nvPr/>
        </p:nvSpPr>
        <p:spPr>
          <a:xfrm>
            <a:off x="6671818" y="1104900"/>
            <a:ext cx="154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TH" dirty="0"/>
              <a:t>ogin required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912050-A09C-179A-303F-671082C17A9E}"/>
              </a:ext>
            </a:extLst>
          </p:cNvPr>
          <p:cNvSpPr txBox="1"/>
          <p:nvPr/>
        </p:nvSpPr>
        <p:spPr>
          <a:xfrm>
            <a:off x="6671818" y="400050"/>
            <a:ext cx="138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TH" dirty="0"/>
              <a:t>ot required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2">
            <a:extLst>
              <a:ext uri="{FF2B5EF4-FFF2-40B4-BE49-F238E27FC236}">
                <a16:creationId xmlns:a16="http://schemas.microsoft.com/office/drawing/2014/main" id="{B26F4D3E-ADD2-2863-61FA-669D064C71F6}"/>
              </a:ext>
            </a:extLst>
          </p:cNvPr>
          <p:cNvGrpSpPr/>
          <p:nvPr/>
        </p:nvGrpSpPr>
        <p:grpSpPr>
          <a:xfrm>
            <a:off x="-1" y="1"/>
            <a:ext cx="5334001" cy="10287000"/>
            <a:chOff x="0" y="0"/>
            <a:chExt cx="6110362" cy="265132"/>
          </a:xfrm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9597CFEB-0431-8652-EBC1-073A04169F4B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14">
              <a:extLst>
                <a:ext uri="{FF2B5EF4-FFF2-40B4-BE49-F238E27FC236}">
                  <a16:creationId xmlns:a16="http://schemas.microsoft.com/office/drawing/2014/main" id="{C8E27314-98C6-BAA8-6B8A-C4AE8205E9CF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TextBox 26">
            <a:extLst>
              <a:ext uri="{FF2B5EF4-FFF2-40B4-BE49-F238E27FC236}">
                <a16:creationId xmlns:a16="http://schemas.microsoft.com/office/drawing/2014/main" id="{105C97BD-3843-14DF-E69E-41EC0AE07070}"/>
              </a:ext>
            </a:extLst>
          </p:cNvPr>
          <p:cNvSpPr txBox="1"/>
          <p:nvPr/>
        </p:nvSpPr>
        <p:spPr>
          <a:xfrm>
            <a:off x="265679" y="952500"/>
            <a:ext cx="4802642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200" b="1" dirty="0">
                <a:solidFill>
                  <a:schemeClr val="bg1"/>
                </a:solidFill>
                <a:latin typeface="San serif"/>
              </a:rPr>
              <a:t>Diagram</a:t>
            </a:r>
            <a:br>
              <a:rPr lang="en-US" sz="7200" b="1" dirty="0">
                <a:solidFill>
                  <a:schemeClr val="bg1"/>
                </a:solidFill>
                <a:latin typeface="San serif"/>
              </a:rPr>
            </a:br>
            <a:r>
              <a:rPr lang="th-TH" sz="7200" b="1" dirty="0">
                <a:solidFill>
                  <a:schemeClr val="bg1"/>
                </a:solidFill>
                <a:latin typeface="San serif"/>
              </a:rPr>
              <a:t>การ </a:t>
            </a:r>
            <a:r>
              <a:rPr lang="en-US" sz="7200" b="1" dirty="0">
                <a:solidFill>
                  <a:schemeClr val="bg1"/>
                </a:solidFill>
                <a:latin typeface="San serif"/>
              </a:rPr>
              <a:t>call function</a:t>
            </a:r>
          </a:p>
        </p:txBody>
      </p:sp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85D215B1-A387-B951-04A5-3BA60938BB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225" y="0"/>
            <a:ext cx="1216419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26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401</Words>
  <Application>Microsoft Office PowerPoint</Application>
  <PresentationFormat>กำหนดเอง</PresentationFormat>
  <Paragraphs>97</Paragraphs>
  <Slides>17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12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17</vt:i4>
      </vt:variant>
    </vt:vector>
  </HeadingPairs>
  <TitlesOfParts>
    <vt:vector size="30" baseType="lpstr">
      <vt:lpstr>Wingdings</vt:lpstr>
      <vt:lpstr>San serif</vt:lpstr>
      <vt:lpstr>Poppins Bold</vt:lpstr>
      <vt:lpstr>arial</vt:lpstr>
      <vt:lpstr>TH SarabunPSK</vt:lpstr>
      <vt:lpstr>Poppins</vt:lpstr>
      <vt:lpstr>Prompt</vt:lpstr>
      <vt:lpstr>Calibri</vt:lpstr>
      <vt:lpstr>Open Sans Extra Bold</vt:lpstr>
      <vt:lpstr>arial</vt:lpstr>
      <vt:lpstr>Alkatra</vt:lpstr>
      <vt:lpstr>Prompt Bold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HireThec</dc:title>
  <cp:lastModifiedBy>66802863657</cp:lastModifiedBy>
  <cp:revision>7</cp:revision>
  <dcterms:created xsi:type="dcterms:W3CDTF">2006-08-16T00:00:00Z</dcterms:created>
  <dcterms:modified xsi:type="dcterms:W3CDTF">2024-03-06T01:51:55Z</dcterms:modified>
  <dc:identifier>DAF-VOQbbXg</dc:identifier>
</cp:coreProperties>
</file>